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32" r:id="rId3"/>
    <p:sldId id="287" r:id="rId4"/>
    <p:sldId id="299" r:id="rId5"/>
    <p:sldId id="301" r:id="rId6"/>
    <p:sldId id="288" r:id="rId7"/>
    <p:sldId id="320" r:id="rId8"/>
    <p:sldId id="325" r:id="rId9"/>
    <p:sldId id="324" r:id="rId10"/>
    <p:sldId id="328" r:id="rId11"/>
    <p:sldId id="329" r:id="rId12"/>
    <p:sldId id="281" r:id="rId13"/>
    <p:sldId id="323" r:id="rId14"/>
    <p:sldId id="258" r:id="rId15"/>
    <p:sldId id="291" r:id="rId16"/>
    <p:sldId id="280" r:id="rId17"/>
    <p:sldId id="260" r:id="rId18"/>
    <p:sldId id="295" r:id="rId19"/>
    <p:sldId id="272" r:id="rId20"/>
    <p:sldId id="273" r:id="rId21"/>
    <p:sldId id="261" r:id="rId22"/>
    <p:sldId id="274" r:id="rId23"/>
    <p:sldId id="278" r:id="rId24"/>
    <p:sldId id="282" r:id="rId25"/>
    <p:sldId id="293" r:id="rId26"/>
    <p:sldId id="279" r:id="rId27"/>
    <p:sldId id="283" r:id="rId28"/>
    <p:sldId id="259" r:id="rId29"/>
    <p:sldId id="284" r:id="rId30"/>
    <p:sldId id="266" r:id="rId31"/>
    <p:sldId id="294" r:id="rId32"/>
    <p:sldId id="285" r:id="rId33"/>
    <p:sldId id="314" r:id="rId34"/>
    <p:sldId id="269" r:id="rId35"/>
    <p:sldId id="265" r:id="rId36"/>
    <p:sldId id="303" r:id="rId37"/>
    <p:sldId id="305" r:id="rId38"/>
    <p:sldId id="304" r:id="rId39"/>
    <p:sldId id="308" r:id="rId40"/>
    <p:sldId id="309" r:id="rId41"/>
    <p:sldId id="333" r:id="rId42"/>
    <p:sldId id="334" r:id="rId43"/>
    <p:sldId id="307" r:id="rId44"/>
    <p:sldId id="327" r:id="rId45"/>
    <p:sldId id="326" r:id="rId46"/>
    <p:sldId id="317" r:id="rId47"/>
    <p:sldId id="318" r:id="rId48"/>
    <p:sldId id="330" r:id="rId49"/>
    <p:sldId id="302" r:id="rId50"/>
    <p:sldId id="31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DF3D872-E064-4DA2-B011-ABCD9DFEDAFC}">
          <p14:sldIdLst>
            <p14:sldId id="256"/>
            <p14:sldId id="332"/>
            <p14:sldId id="287"/>
          </p14:sldIdLst>
        </p14:section>
        <p14:section name="PDGs" id="{794C6414-E8B2-43C8-9062-D84141CE0E90}">
          <p14:sldIdLst>
            <p14:sldId id="299"/>
            <p14:sldId id="301"/>
            <p14:sldId id="288"/>
            <p14:sldId id="320"/>
            <p14:sldId id="325"/>
          </p14:sldIdLst>
        </p14:section>
        <p14:section name="Semantics" id="{C990706B-77AC-447A-8601-E1F6F37B6CA9}">
          <p14:sldIdLst>
            <p14:sldId id="324"/>
            <p14:sldId id="328"/>
            <p14:sldId id="329"/>
            <p14:sldId id="281"/>
          </p14:sldIdLst>
        </p14:section>
        <p14:section name="One True Loss" id="{75602F7E-2673-4CD7-AC7C-4DA053FA77FB}">
          <p14:sldIdLst>
            <p14:sldId id="323"/>
            <p14:sldId id="258"/>
            <p14:sldId id="291"/>
            <p14:sldId id="280"/>
            <p14:sldId id="260"/>
            <p14:sldId id="295"/>
            <p14:sldId id="272"/>
            <p14:sldId id="273"/>
            <p14:sldId id="261"/>
            <p14:sldId id="274"/>
            <p14:sldId id="278"/>
            <p14:sldId id="282"/>
            <p14:sldId id="293"/>
            <p14:sldId id="279"/>
            <p14:sldId id="283"/>
            <p14:sldId id="259"/>
            <p14:sldId id="284"/>
            <p14:sldId id="266"/>
            <p14:sldId id="294"/>
            <p14:sldId id="285"/>
            <p14:sldId id="314"/>
            <p14:sldId id="269"/>
            <p14:sldId id="265"/>
          </p14:sldIdLst>
        </p14:section>
        <p14:section name="Inference" id="{489C8BFF-D016-46F3-BB25-E1C722FC31FA}">
          <p14:sldIdLst>
            <p14:sldId id="303"/>
            <p14:sldId id="305"/>
            <p14:sldId id="304"/>
          </p14:sldIdLst>
        </p14:section>
        <p14:section name="LIR" id="{6F644330-6F10-49B5-921C-1DE3BAE65C31}">
          <p14:sldIdLst>
            <p14:sldId id="308"/>
            <p14:sldId id="309"/>
            <p14:sldId id="333"/>
            <p14:sldId id="334"/>
            <p14:sldId id="307"/>
          </p14:sldIdLst>
        </p14:section>
        <p14:section name="EXTRA" id="{5B5AF992-744E-465C-9A0F-46C26C1E7A6C}">
          <p14:sldIdLst>
            <p14:sldId id="327"/>
            <p14:sldId id="326"/>
            <p14:sldId id="317"/>
            <p14:sldId id="318"/>
            <p14:sldId id="330"/>
            <p14:sldId id="302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A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2" autoAdjust="0"/>
    <p:restoredTop sz="94660"/>
  </p:normalViewPr>
  <p:slideViewPr>
    <p:cSldViewPr snapToGrid="0">
      <p:cViewPr varScale="1">
        <p:scale>
          <a:sx n="91" d="100"/>
          <a:sy n="91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DCCFD-2751-407D-A920-8A80A718CA0A}" type="datetimeFigureOut">
              <a:rPr lang="en-US" smtClean="0"/>
              <a:t>02-Dec-23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C8BC6-9830-4F49-AE6C-B8BE8C4FC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8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EE235-9978-4A85-8DAC-D0CF6D817D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30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EE235-9978-4A85-8DAC-D0CF6D817D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13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EE235-9978-4A85-8DAC-D0CF6D817D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6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EE235-9978-4A85-8DAC-D0CF6D817DD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95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2401-6F93-BE35-E780-978E36E98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B4FE84-8D2E-98E8-93D5-673469218B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FBC8F-A2C7-DBEB-6C27-D7A854091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02-Dec-23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91968-2EA3-B5BC-7BE7-595598AB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15FDC-FB97-FEA9-4080-E4EBB662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48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0E528-9B85-4177-EA90-8CCC64307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35A6E-1341-6433-3815-8D6C10573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05D28-589D-F8DB-752D-07C956F0B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02-Dec-23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5E602-8B43-8D27-B677-A7DE4525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DE46D-F125-8699-5EAC-E352ED1B7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2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F8999D-C6FC-B65F-F433-71A58C1458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DF1464-65DF-EF0E-2DCE-7827E9CD9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2D09B-BF46-7FCB-FDC2-8129C1927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02-Dec-23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8A20E-393B-528B-36EA-4EFAC06B3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6B485-D35B-16A9-D0E0-BCA58572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3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3153-243B-A178-8D1B-2CE209E0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B54F9-D8A5-66BA-ADBB-95278AD38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17E16-27B1-A235-24C4-3F8104EC5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02-Dec-23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A41CA-9D1C-586A-CE79-E9E41519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8C83C-4A22-6AF8-38B4-1099CBE1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27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B2D71-4DDD-1F9D-9FD2-4E916CBE8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D910C-4503-9E23-C02C-50908A0D8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BD536-4250-3CBE-1F24-91D9931C8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02-Dec-23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F6479-DBE2-527B-9EB2-D85C18C1F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5565B-2DEB-82E7-A4A6-FC2387261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15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ECC2-4068-6E0E-7A6E-F41FB4A11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40552-BD53-F0DB-8865-FD183654F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F2AB-274E-EA17-8BDB-2DE754FEA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53E44-B21A-D961-9A82-1F91C95CF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02-Dec-23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6224C-BF75-C9A0-9AFE-5E8414CAF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A2F85-50A8-8B67-826C-FDD8264AD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26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9099C-51F3-EF09-0C9D-2AB398D7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8BA55-94A8-BDCE-C94C-3FEB65E06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5FD0A-BB46-2E84-69AD-E41E5CD64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61AB37-698B-BC06-3E6A-EC057C3B8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4D2845-E9DA-3E37-86D8-7AA695BF32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1F3F52-9E5C-5F67-A6B4-43F788DC1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02-Dec-23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89D9EF-AC19-2888-764B-5F41AB158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925610-9E67-8482-FBF1-3E41AA35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5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5713-0A12-0502-7CF3-8B3AA850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985EC5-B48D-A94D-9E35-E2FAEE717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02-Dec-23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AF8015-175C-E065-42A6-E083F58F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09820F-FC37-702B-3DB9-0C3E8F731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388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E03B7-F3C3-1D25-ED18-91E7E6FAC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02-Dec-23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A308B-3BA1-5D33-FA7A-366E724F1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AE01A-B83A-6061-ACFB-CF97431D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49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FB8FA-38D3-A96F-6019-B2AA8846D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F0A19-E7D0-4D4C-291C-EE2E1E56D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3663F-FA0C-0A0D-454E-6A669ADE1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1F465-9D16-5B97-FB65-A2E3BC095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02-Dec-23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62BF68-D902-19BD-3D9B-5874CD3B4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78C7F-DD0B-B7E2-03FE-BADB0766F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96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128C6-C704-EE30-B7FC-8F5DE8E4F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D12162-1A73-C56F-4D4E-6399C8928A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E4372-866A-40FC-ADF3-3FC70C239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9DF3E-7048-D605-1BCC-5CE21D8F9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79E7C-FC8D-4827-9EB9-C7283206E4A2}" type="datetimeFigureOut">
              <a:rPr lang="en-US" smtClean="0"/>
              <a:t>02-Dec-23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64290-50EE-3A27-BEDB-8C1BC87A1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79E694-AFBF-E4CA-947B-118F3B66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0E28F-957B-4BE5-B45A-400FD71CA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66B942-1DF5-885B-FB59-75E09EC69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B6D54-4A1F-0ECA-CE14-FFF6A47F9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DEFDD-DC04-26B0-970D-263EDBFB6B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79E7C-FC8D-4827-9EB9-C7283206E4A2}" type="datetimeFigureOut">
              <a:rPr lang="en-US" smtClean="0"/>
              <a:t>02-Dec-23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B5543-A885-E2CE-9072-AC73E6225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818EA-33EC-6E52-5775-1EEFBEB10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0E28F-957B-4BE5-B45A-400FD71CA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78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8.wdp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450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68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microsoft.com/office/2007/relationships/hdphoto" Target="../media/hdphoto10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6.png"/><Relationship Id="rId7" Type="http://schemas.openxmlformats.org/officeDocument/2006/relationships/image" Target="../media/image61.png"/><Relationship Id="rId12" Type="http://schemas.openxmlformats.org/officeDocument/2006/relationships/image" Target="../media/image93.png"/><Relationship Id="rId2" Type="http://schemas.openxmlformats.org/officeDocument/2006/relationships/image" Target="../media/image360.png"/><Relationship Id="rId16" Type="http://schemas.openxmlformats.org/officeDocument/2006/relationships/image" Target="../media/image8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5" Type="http://schemas.microsoft.com/office/2007/relationships/hdphoto" Target="../media/hdphoto11.wdp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image" Target="../media/image86.png"/><Relationship Id="rId7" Type="http://schemas.openxmlformats.org/officeDocument/2006/relationships/image" Target="../media/image61.png"/><Relationship Id="rId12" Type="http://schemas.openxmlformats.org/officeDocument/2006/relationships/image" Target="../media/image98.png"/><Relationship Id="rId17" Type="http://schemas.openxmlformats.org/officeDocument/2006/relationships/image" Target="../media/image100.png"/><Relationship Id="rId2" Type="http://schemas.openxmlformats.org/officeDocument/2006/relationships/image" Target="../media/image98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5" Type="http://schemas.microsoft.com/office/2007/relationships/hdphoto" Target="../media/hdphoto11.wdp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7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61.png"/><Relationship Id="rId4" Type="http://schemas.openxmlformats.org/officeDocument/2006/relationships/image" Target="../media/image101.png"/><Relationship Id="rId9" Type="http://schemas.openxmlformats.org/officeDocument/2006/relationships/image" Target="../media/image10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030.png"/><Relationship Id="rId9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2.png"/><Relationship Id="rId5" Type="http://schemas.openxmlformats.org/officeDocument/2006/relationships/image" Target="../media/image900.png"/><Relationship Id="rId4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119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5.png"/><Relationship Id="rId7" Type="http://schemas.openxmlformats.org/officeDocument/2006/relationships/image" Target="../media/image1250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image" Target="../media/image124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11" Type="http://schemas.openxmlformats.org/officeDocument/2006/relationships/image" Target="../media/image129.png"/><Relationship Id="rId5" Type="http://schemas.openxmlformats.org/officeDocument/2006/relationships/image" Target="../media/image1230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221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0.png"/><Relationship Id="rId4" Type="http://schemas.openxmlformats.org/officeDocument/2006/relationships/image" Target="../media/image12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17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5" Type="http://schemas.microsoft.com/office/2007/relationships/hdphoto" Target="../media/hdphoto5.wdp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0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microsoft.com/office/2007/relationships/hdphoto" Target="../media/hdphoto1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microsoft.com/office/2007/relationships/hdphoto" Target="../media/hdphoto7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1C59-8EB7-F785-7BFD-DD959AE58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78" y="1341054"/>
            <a:ext cx="11537244" cy="270933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Probabilistic (In)consistency as a Basis for Learning and Inference: </a:t>
            </a:r>
            <a:br>
              <a:rPr lang="en-US" dirty="0"/>
            </a:br>
            <a:r>
              <a:rPr lang="en-US" dirty="0"/>
              <a:t>  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Choose your Model, </a:t>
            </a:r>
            <a:b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not your Loss Function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5127D-C78E-4455-DD4C-F3FC85C24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135" y="4689065"/>
            <a:ext cx="3401469" cy="1655762"/>
          </a:xfrm>
        </p:spPr>
        <p:txBody>
          <a:bodyPr/>
          <a:lstStyle/>
          <a:p>
            <a:r>
              <a:rPr lang="en-US" b="1" dirty="0"/>
              <a:t>Oliver Richardson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3451D8B-99F8-06AC-EEFD-0D9359EAE0D2}"/>
              </a:ext>
            </a:extLst>
          </p:cNvPr>
          <p:cNvSpPr/>
          <p:nvPr/>
        </p:nvSpPr>
        <p:spPr>
          <a:xfrm rot="5400000">
            <a:off x="7195781" y="1864631"/>
            <a:ext cx="4264049" cy="5752412"/>
          </a:xfrm>
          <a:custGeom>
            <a:avLst/>
            <a:gdLst>
              <a:gd name="connsiteX0" fmla="*/ 131626 w 5270500"/>
              <a:gd name="connsiteY0" fmla="*/ 0 h 4978400"/>
              <a:gd name="connsiteX1" fmla="*/ 5270500 w 5270500"/>
              <a:gd name="connsiteY1" fmla="*/ 0 h 4978400"/>
              <a:gd name="connsiteX2" fmla="*/ 5270500 w 5270500"/>
              <a:gd name="connsiteY2" fmla="*/ 4809338 h 4978400"/>
              <a:gd name="connsiteX3" fmla="*/ 5111405 w 5270500"/>
              <a:gd name="connsiteY3" fmla="*/ 4853254 h 4978400"/>
              <a:gd name="connsiteX4" fmla="*/ 4089400 w 5270500"/>
              <a:gd name="connsiteY4" fmla="*/ 4978400 h 4978400"/>
              <a:gd name="connsiteX5" fmla="*/ 0 w 5270500"/>
              <a:gd name="connsiteY5" fmla="*/ 1003300 h 4978400"/>
              <a:gd name="connsiteX6" fmla="*/ 128745 w 5270500"/>
              <a:gd name="connsiteY6" fmla="*/ 9861 h 49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0500" h="4978400">
                <a:moveTo>
                  <a:pt x="131626" y="0"/>
                </a:moveTo>
                <a:lnTo>
                  <a:pt x="5270500" y="0"/>
                </a:lnTo>
                <a:lnTo>
                  <a:pt x="5270500" y="4809338"/>
                </a:lnTo>
                <a:lnTo>
                  <a:pt x="5111405" y="4853254"/>
                </a:lnTo>
                <a:cubicBezTo>
                  <a:pt x="4784745" y="4934950"/>
                  <a:pt x="4442293" y="4978400"/>
                  <a:pt x="4089400" y="4978400"/>
                </a:cubicBezTo>
                <a:cubicBezTo>
                  <a:pt x="1830887" y="4978400"/>
                  <a:pt x="0" y="3198687"/>
                  <a:pt x="0" y="1003300"/>
                </a:cubicBezTo>
                <a:cubicBezTo>
                  <a:pt x="0" y="660271"/>
                  <a:pt x="44700" y="327390"/>
                  <a:pt x="128745" y="9861"/>
                </a:cubicBez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A1BE0F-4603-6306-A083-9F05217B8E7C}"/>
              </a:ext>
            </a:extLst>
          </p:cNvPr>
          <p:cNvGrpSpPr/>
          <p:nvPr/>
        </p:nvGrpSpPr>
        <p:grpSpPr>
          <a:xfrm>
            <a:off x="7140662" y="4172766"/>
            <a:ext cx="4812860" cy="1564291"/>
            <a:chOff x="7194221" y="891242"/>
            <a:chExt cx="4812860" cy="15642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F1762B-78C3-E7B0-9064-5CC4BB0BC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4221" y="902819"/>
              <a:ext cx="4812860" cy="1552714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836B1F9-771E-C942-51BD-87D0553796E4}"/>
                </a:ext>
              </a:extLst>
            </p:cNvPr>
            <p:cNvSpPr/>
            <p:nvPr/>
          </p:nvSpPr>
          <p:spPr>
            <a:xfrm>
              <a:off x="9261256" y="1272103"/>
              <a:ext cx="326803" cy="291288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58696B1-761E-14D9-F0D5-FA93C5CB4312}"/>
                </a:ext>
              </a:extLst>
            </p:cNvPr>
            <p:cNvSpPr/>
            <p:nvPr/>
          </p:nvSpPr>
          <p:spPr>
            <a:xfrm>
              <a:off x="10043687" y="1709035"/>
              <a:ext cx="326803" cy="29128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3EA09EA-94C5-77ED-4D79-A46A5768B8F6}"/>
                </a:ext>
              </a:extLst>
            </p:cNvPr>
            <p:cNvSpPr/>
            <p:nvPr/>
          </p:nvSpPr>
          <p:spPr>
            <a:xfrm>
              <a:off x="9437249" y="1944251"/>
              <a:ext cx="326803" cy="291288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64149E8-4D44-67AD-360F-378993E594A4}"/>
                </a:ext>
              </a:extLst>
            </p:cNvPr>
            <p:cNvSpPr/>
            <p:nvPr/>
          </p:nvSpPr>
          <p:spPr>
            <a:xfrm>
              <a:off x="11093164" y="1588311"/>
              <a:ext cx="326803" cy="291288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1AA1AA7-0EE3-E88F-C06C-F9E6DD762D81}"/>
                </a:ext>
              </a:extLst>
            </p:cNvPr>
            <p:cNvSpPr/>
            <p:nvPr/>
          </p:nvSpPr>
          <p:spPr>
            <a:xfrm>
              <a:off x="10517023" y="2081540"/>
              <a:ext cx="326803" cy="291288"/>
            </a:xfrm>
            <a:prstGeom prst="roundRect">
              <a:avLst/>
            </a:prstGeom>
            <a:solidFill>
              <a:srgbClr val="F3AFEB"/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F8A79FB-8EB9-BED0-2001-8B2C3A6478B9}"/>
                </a:ext>
              </a:extLst>
            </p:cNvPr>
            <p:cNvSpPr/>
            <p:nvPr/>
          </p:nvSpPr>
          <p:spPr>
            <a:xfrm>
              <a:off x="10426050" y="1335855"/>
              <a:ext cx="326803" cy="29128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Connector: Elbow 11">
              <a:extLst>
                <a:ext uri="{FF2B5EF4-FFF2-40B4-BE49-F238E27FC236}">
                  <a16:creationId xmlns:a16="http://schemas.microsoft.com/office/drawing/2014/main" id="{A1F02E5D-35B6-0E11-C0E1-9177F41D7051}"/>
                </a:ext>
              </a:extLst>
            </p:cNvPr>
            <p:cNvCxnSpPr>
              <a:cxnSpLocks/>
            </p:cNvCxnSpPr>
            <p:nvPr/>
          </p:nvCxnSpPr>
          <p:spPr>
            <a:xfrm>
              <a:off x="9658365" y="1379578"/>
              <a:ext cx="553391" cy="307288"/>
            </a:xfrm>
            <a:prstGeom prst="curvedConnector2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7F7A9EB1-4D08-055E-2FA7-7B4725A0D864}"/>
                </a:ext>
              </a:extLst>
            </p:cNvPr>
            <p:cNvCxnSpPr>
              <a:stCxn id="10" idx="1"/>
              <a:endCxn id="9" idx="2"/>
            </p:cNvCxnSpPr>
            <p:nvPr/>
          </p:nvCxnSpPr>
          <p:spPr>
            <a:xfrm rot="10800000">
              <a:off x="9424659" y="1563391"/>
              <a:ext cx="619030" cy="291288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C15963F-ED70-8877-8E15-9941AA1453AF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rot="5400000">
              <a:off x="9489687" y="1833286"/>
              <a:ext cx="221929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or: Elbow 15">
              <a:extLst>
                <a:ext uri="{FF2B5EF4-FFF2-40B4-BE49-F238E27FC236}">
                  <a16:creationId xmlns:a16="http://schemas.microsoft.com/office/drawing/2014/main" id="{E39469E3-002F-F9E4-88CB-AE259CE359C6}"/>
                </a:ext>
              </a:extLst>
            </p:cNvPr>
            <p:cNvCxnSpPr>
              <a:cxnSpLocks/>
            </p:cNvCxnSpPr>
            <p:nvPr/>
          </p:nvCxnSpPr>
          <p:spPr>
            <a:xfrm>
              <a:off x="10417948" y="1814302"/>
              <a:ext cx="262476" cy="246880"/>
            </a:xfrm>
            <a:prstGeom prst="curvedConnector2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Connector: Elbow 16">
              <a:extLst>
                <a:ext uri="{FF2B5EF4-FFF2-40B4-BE49-F238E27FC236}">
                  <a16:creationId xmlns:a16="http://schemas.microsoft.com/office/drawing/2014/main" id="{57C55E0B-8361-A2C7-4BF8-CECDD606826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548223" y="932472"/>
              <a:ext cx="405779" cy="323319"/>
            </a:xfrm>
            <a:prstGeom prst="curvedConnector3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or: Elbow 17">
              <a:extLst>
                <a:ext uri="{FF2B5EF4-FFF2-40B4-BE49-F238E27FC236}">
                  <a16:creationId xmlns:a16="http://schemas.microsoft.com/office/drawing/2014/main" id="{CBEE37C7-63FB-6D90-D948-3E3075AE30B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798498" y="1091417"/>
              <a:ext cx="537101" cy="379023"/>
            </a:xfrm>
            <a:prstGeom prst="curvedConnector3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nector: Elbow 18">
              <a:extLst>
                <a:ext uri="{FF2B5EF4-FFF2-40B4-BE49-F238E27FC236}">
                  <a16:creationId xmlns:a16="http://schemas.microsoft.com/office/drawing/2014/main" id="{3B17A613-5A04-2629-6A87-E16F5474DA2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912769" y="1918430"/>
              <a:ext cx="357226" cy="306816"/>
            </a:xfrm>
            <a:prstGeom prst="curvedConnector3">
              <a:avLst>
                <a:gd name="adj1" fmla="val -4039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Connector: Elbow 19">
              <a:extLst>
                <a:ext uri="{FF2B5EF4-FFF2-40B4-BE49-F238E27FC236}">
                  <a16:creationId xmlns:a16="http://schemas.microsoft.com/office/drawing/2014/main" id="{F448A857-37F7-43B9-2AE2-157E9AB9913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186650" y="1891222"/>
              <a:ext cx="210296" cy="187051"/>
            </a:xfrm>
            <a:prstGeom prst="curvedConnector2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Connector: Elbow 15">
              <a:extLst>
                <a:ext uri="{FF2B5EF4-FFF2-40B4-BE49-F238E27FC236}">
                  <a16:creationId xmlns:a16="http://schemas.microsoft.com/office/drawing/2014/main" id="{A977AF39-52BB-B98F-F7FE-13476C12DCA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371790" y="1628857"/>
              <a:ext cx="316207" cy="185278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Connector: Elbow 15">
              <a:extLst>
                <a:ext uri="{FF2B5EF4-FFF2-40B4-BE49-F238E27FC236}">
                  <a16:creationId xmlns:a16="http://schemas.microsoft.com/office/drawing/2014/main" id="{93D47048-549D-965A-C73F-77F37E7E5F8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606036" y="1805144"/>
              <a:ext cx="409755" cy="9158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Connector: Elbow 16">
              <a:extLst>
                <a:ext uri="{FF2B5EF4-FFF2-40B4-BE49-F238E27FC236}">
                  <a16:creationId xmlns:a16="http://schemas.microsoft.com/office/drawing/2014/main" id="{352FBCC4-8703-2FA5-F1B6-E8F16416D6F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362316" y="1231726"/>
              <a:ext cx="1001392" cy="209396"/>
            </a:xfrm>
            <a:prstGeom prst="curvedConnector4">
              <a:avLst>
                <a:gd name="adj1" fmla="val 14954"/>
                <a:gd name="adj2" fmla="val 209171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A7EAFD7D-EBCB-BAF3-1888-79C90FBC7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128" y="5233611"/>
            <a:ext cx="2503835" cy="56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2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85E00A8-27FE-A6FE-B18E-9C768C3C3C87}"/>
              </a:ext>
            </a:extLst>
          </p:cNvPr>
          <p:cNvSpPr/>
          <p:nvPr/>
        </p:nvSpPr>
        <p:spPr>
          <a:xfrm>
            <a:off x="5434639" y="5660684"/>
            <a:ext cx="3358366" cy="1113034"/>
          </a:xfrm>
          <a:custGeom>
            <a:avLst/>
            <a:gdLst>
              <a:gd name="connsiteX0" fmla="*/ 1148462 w 3358366"/>
              <a:gd name="connsiteY0" fmla="*/ 0 h 1113034"/>
              <a:gd name="connsiteX1" fmla="*/ 1377062 w 3358366"/>
              <a:gd name="connsiteY1" fmla="*/ 0 h 1113034"/>
              <a:gd name="connsiteX2" fmla="*/ 1377062 w 3358366"/>
              <a:gd name="connsiteY2" fmla="*/ 393974 h 1113034"/>
              <a:gd name="connsiteX3" fmla="*/ 1314338 w 3358366"/>
              <a:gd name="connsiteY3" fmla="*/ 393974 h 1113034"/>
              <a:gd name="connsiteX4" fmla="*/ 1399319 w 3358366"/>
              <a:gd name="connsiteY4" fmla="*/ 573480 h 1113034"/>
              <a:gd name="connsiteX5" fmla="*/ 3358366 w 3358366"/>
              <a:gd name="connsiteY5" fmla="*/ 573480 h 1113034"/>
              <a:gd name="connsiteX6" fmla="*/ 3358366 w 3358366"/>
              <a:gd name="connsiteY6" fmla="*/ 663406 h 1113034"/>
              <a:gd name="connsiteX7" fmla="*/ 3358366 w 3358366"/>
              <a:gd name="connsiteY7" fmla="*/ 798294 h 1113034"/>
              <a:gd name="connsiteX8" fmla="*/ 3358366 w 3358366"/>
              <a:gd name="connsiteY8" fmla="*/ 1113034 h 1113034"/>
              <a:gd name="connsiteX9" fmla="*/ 1399319 w 3358366"/>
              <a:gd name="connsiteY9" fmla="*/ 1113034 h 1113034"/>
              <a:gd name="connsiteX10" fmla="*/ 559728 w 3358366"/>
              <a:gd name="connsiteY10" fmla="*/ 1113034 h 1113034"/>
              <a:gd name="connsiteX11" fmla="*/ 0 w 3358366"/>
              <a:gd name="connsiteY11" fmla="*/ 1113034 h 1113034"/>
              <a:gd name="connsiteX12" fmla="*/ 0 w 3358366"/>
              <a:gd name="connsiteY12" fmla="*/ 798294 h 1113034"/>
              <a:gd name="connsiteX13" fmla="*/ 0 w 3358366"/>
              <a:gd name="connsiteY13" fmla="*/ 663406 h 1113034"/>
              <a:gd name="connsiteX14" fmla="*/ 0 w 3358366"/>
              <a:gd name="connsiteY14" fmla="*/ 573480 h 1113034"/>
              <a:gd name="connsiteX15" fmla="*/ 559728 w 3358366"/>
              <a:gd name="connsiteY15" fmla="*/ 573480 h 1113034"/>
              <a:gd name="connsiteX16" fmla="*/ 1183949 w 3358366"/>
              <a:gd name="connsiteY16" fmla="*/ 393974 h 1113034"/>
              <a:gd name="connsiteX17" fmla="*/ 1148462 w 3358366"/>
              <a:gd name="connsiteY17" fmla="*/ 393974 h 111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358366" h="1113034">
                <a:moveTo>
                  <a:pt x="1148462" y="0"/>
                </a:moveTo>
                <a:lnTo>
                  <a:pt x="1377062" y="0"/>
                </a:lnTo>
                <a:lnTo>
                  <a:pt x="1377062" y="393974"/>
                </a:lnTo>
                <a:lnTo>
                  <a:pt x="1314338" y="393974"/>
                </a:lnTo>
                <a:lnTo>
                  <a:pt x="1399319" y="573480"/>
                </a:lnTo>
                <a:lnTo>
                  <a:pt x="3358366" y="573480"/>
                </a:lnTo>
                <a:lnTo>
                  <a:pt x="3358366" y="663406"/>
                </a:lnTo>
                <a:lnTo>
                  <a:pt x="3358366" y="798294"/>
                </a:lnTo>
                <a:lnTo>
                  <a:pt x="3358366" y="1113034"/>
                </a:lnTo>
                <a:lnTo>
                  <a:pt x="1399319" y="1113034"/>
                </a:lnTo>
                <a:lnTo>
                  <a:pt x="559728" y="1113034"/>
                </a:lnTo>
                <a:lnTo>
                  <a:pt x="0" y="1113034"/>
                </a:lnTo>
                <a:lnTo>
                  <a:pt x="0" y="798294"/>
                </a:lnTo>
                <a:lnTo>
                  <a:pt x="0" y="663406"/>
                </a:lnTo>
                <a:lnTo>
                  <a:pt x="0" y="573480"/>
                </a:lnTo>
                <a:lnTo>
                  <a:pt x="559728" y="573480"/>
                </a:lnTo>
                <a:lnTo>
                  <a:pt x="1183949" y="393974"/>
                </a:lnTo>
                <a:lnTo>
                  <a:pt x="1148462" y="393974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036623-AA60-19FF-6612-E697E12A6C4A}"/>
              </a:ext>
            </a:extLst>
          </p:cNvPr>
          <p:cNvSpPr/>
          <p:nvPr/>
        </p:nvSpPr>
        <p:spPr>
          <a:xfrm>
            <a:off x="0" y="1525614"/>
            <a:ext cx="6924675" cy="33878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3DEC66-8289-2936-7015-E556988BBC92}"/>
              </a:ext>
            </a:extLst>
          </p:cNvPr>
          <p:cNvSpPr/>
          <p:nvPr/>
        </p:nvSpPr>
        <p:spPr>
          <a:xfrm>
            <a:off x="6914144" y="1533257"/>
            <a:ext cx="5277856" cy="3387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F3937D-69E8-BD3E-566F-20D50D6B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18" y="174673"/>
            <a:ext cx="10515600" cy="1325563"/>
          </a:xfrm>
        </p:spPr>
        <p:txBody>
          <a:bodyPr/>
          <a:lstStyle/>
          <a:p>
            <a:r>
              <a:rPr lang="en-US" dirty="0"/>
              <a:t>Scoring Function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D9131-8E0A-82CC-4413-C87EE065A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892" y="1882826"/>
            <a:ext cx="6175181" cy="4351338"/>
          </a:xfrm>
        </p:spPr>
        <p:txBody>
          <a:bodyPr/>
          <a:lstStyle/>
          <a:p>
            <a:r>
              <a:rPr lang="en-US" dirty="0"/>
              <a:t>Observational Incompatibility (</a:t>
            </a:r>
            <a:r>
              <a:rPr lang="en-US" dirty="0" err="1"/>
              <a:t>OInc</a:t>
            </a:r>
            <a:r>
              <a:rPr lang="en-US" dirty="0"/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6BB32D8-0C1D-2D0D-92B4-9F6B22EFAB05}"/>
              </a:ext>
            </a:extLst>
          </p:cNvPr>
          <p:cNvSpPr txBox="1">
            <a:spLocks/>
          </p:cNvSpPr>
          <p:nvPr/>
        </p:nvSpPr>
        <p:spPr>
          <a:xfrm>
            <a:off x="6337300" y="1825625"/>
            <a:ext cx="5016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6F7B70-83D3-6CE0-639F-30365957E4E3}"/>
              </a:ext>
            </a:extLst>
          </p:cNvPr>
          <p:cNvSpPr txBox="1">
            <a:spLocks/>
          </p:cNvSpPr>
          <p:nvPr/>
        </p:nvSpPr>
        <p:spPr>
          <a:xfrm>
            <a:off x="7066500" y="1812176"/>
            <a:ext cx="4675962" cy="585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Structural Deficiency (</a:t>
            </a:r>
            <a:r>
              <a:rPr lang="en-US" dirty="0" err="1"/>
              <a:t>SDef</a:t>
            </a:r>
            <a:r>
              <a:rPr lang="en-US" dirty="0"/>
              <a:t>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B0A0FCB-577C-D882-6639-17C102C527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8325" r="55166"/>
          <a:stretch/>
        </p:blipFill>
        <p:spPr>
          <a:xfrm>
            <a:off x="242925" y="3175859"/>
            <a:ext cx="1190550" cy="995079"/>
          </a:xfrm>
          <a:custGeom>
            <a:avLst/>
            <a:gdLst>
              <a:gd name="connsiteX0" fmla="*/ 0 w 1190550"/>
              <a:gd name="connsiteY0" fmla="*/ 0 h 995079"/>
              <a:gd name="connsiteX1" fmla="*/ 689043 w 1190550"/>
              <a:gd name="connsiteY1" fmla="*/ 0 h 995079"/>
              <a:gd name="connsiteX2" fmla="*/ 689043 w 1190550"/>
              <a:gd name="connsiteY2" fmla="*/ 683401 h 995079"/>
              <a:gd name="connsiteX3" fmla="*/ 1111371 w 1190550"/>
              <a:gd name="connsiteY3" fmla="*/ 683401 h 995079"/>
              <a:gd name="connsiteX4" fmla="*/ 1111371 w 1190550"/>
              <a:gd name="connsiteY4" fmla="*/ 0 h 995079"/>
              <a:gd name="connsiteX5" fmla="*/ 1190550 w 1190550"/>
              <a:gd name="connsiteY5" fmla="*/ 0 h 995079"/>
              <a:gd name="connsiteX6" fmla="*/ 1190550 w 1190550"/>
              <a:gd name="connsiteY6" fmla="*/ 995079 h 995079"/>
              <a:gd name="connsiteX7" fmla="*/ 0 w 1190550"/>
              <a:gd name="connsiteY7" fmla="*/ 995079 h 995079"/>
              <a:gd name="connsiteX8" fmla="*/ 0 w 1190550"/>
              <a:gd name="connsiteY8" fmla="*/ 0 h 99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0550" h="995079">
                <a:moveTo>
                  <a:pt x="0" y="0"/>
                </a:moveTo>
                <a:lnTo>
                  <a:pt x="689043" y="0"/>
                </a:lnTo>
                <a:lnTo>
                  <a:pt x="689043" y="683401"/>
                </a:lnTo>
                <a:lnTo>
                  <a:pt x="1111371" y="683401"/>
                </a:lnTo>
                <a:lnTo>
                  <a:pt x="1111371" y="0"/>
                </a:lnTo>
                <a:lnTo>
                  <a:pt x="1190550" y="0"/>
                </a:lnTo>
                <a:lnTo>
                  <a:pt x="1190550" y="995079"/>
                </a:lnTo>
                <a:lnTo>
                  <a:pt x="0" y="995079"/>
                </a:lnTo>
                <a:lnTo>
                  <a:pt x="0" y="0"/>
                </a:lnTo>
                <a:close/>
              </a:path>
            </a:pathLst>
          </a:cu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A557A5E-1A4D-4CAA-4D1A-381228F053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7880" r="56264" b="31322"/>
          <a:stretch/>
        </p:blipFill>
        <p:spPr>
          <a:xfrm>
            <a:off x="1501827" y="3145539"/>
            <a:ext cx="422328" cy="683401"/>
          </a:xfrm>
          <a:custGeom>
            <a:avLst/>
            <a:gdLst>
              <a:gd name="connsiteX0" fmla="*/ 0 w 422328"/>
              <a:gd name="connsiteY0" fmla="*/ 0 h 683401"/>
              <a:gd name="connsiteX1" fmla="*/ 422328 w 422328"/>
              <a:gd name="connsiteY1" fmla="*/ 0 h 683401"/>
              <a:gd name="connsiteX2" fmla="*/ 422328 w 422328"/>
              <a:gd name="connsiteY2" fmla="*/ 683401 h 683401"/>
              <a:gd name="connsiteX3" fmla="*/ 0 w 422328"/>
              <a:gd name="connsiteY3" fmla="*/ 683401 h 683401"/>
              <a:gd name="connsiteX4" fmla="*/ 0 w 422328"/>
              <a:gd name="connsiteY4" fmla="*/ 0 h 683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328" h="683401">
                <a:moveTo>
                  <a:pt x="0" y="0"/>
                </a:moveTo>
                <a:lnTo>
                  <a:pt x="422328" y="0"/>
                </a:lnTo>
                <a:lnTo>
                  <a:pt x="422328" y="683401"/>
                </a:lnTo>
                <a:lnTo>
                  <a:pt x="0" y="683401"/>
                </a:lnTo>
                <a:lnTo>
                  <a:pt x="0" y="0"/>
                </a:lnTo>
                <a:close/>
              </a:path>
            </a:pathLst>
          </a:custGeom>
          <a:effectLst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53632D8-7FFA-33F3-2B2F-4B0C05D77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4834"/>
          <a:stretch/>
        </p:blipFill>
        <p:spPr>
          <a:xfrm>
            <a:off x="2081869" y="3117002"/>
            <a:ext cx="3978307" cy="995079"/>
          </a:xfrm>
          <a:custGeom>
            <a:avLst/>
            <a:gdLst>
              <a:gd name="connsiteX0" fmla="*/ 0 w 3978307"/>
              <a:gd name="connsiteY0" fmla="*/ 0 h 995079"/>
              <a:gd name="connsiteX1" fmla="*/ 3978307 w 3978307"/>
              <a:gd name="connsiteY1" fmla="*/ 0 h 995079"/>
              <a:gd name="connsiteX2" fmla="*/ 3978307 w 3978307"/>
              <a:gd name="connsiteY2" fmla="*/ 995079 h 995079"/>
              <a:gd name="connsiteX3" fmla="*/ 0 w 3978307"/>
              <a:gd name="connsiteY3" fmla="*/ 995079 h 995079"/>
              <a:gd name="connsiteX4" fmla="*/ 0 w 3978307"/>
              <a:gd name="connsiteY4" fmla="*/ 0 h 99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8307" h="995079">
                <a:moveTo>
                  <a:pt x="0" y="0"/>
                </a:moveTo>
                <a:lnTo>
                  <a:pt x="3978307" y="0"/>
                </a:lnTo>
                <a:lnTo>
                  <a:pt x="3978307" y="995079"/>
                </a:lnTo>
                <a:lnTo>
                  <a:pt x="0" y="995079"/>
                </a:lnTo>
                <a:lnTo>
                  <a:pt x="0" y="0"/>
                </a:lnTo>
                <a:close/>
              </a:path>
            </a:pathLst>
          </a:custGeom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92ABE4-FD29-6127-E044-95271C2747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259"/>
          <a:stretch/>
        </p:blipFill>
        <p:spPr>
          <a:xfrm>
            <a:off x="7158580" y="2298332"/>
            <a:ext cx="4211081" cy="9112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6AB0C5-ABDB-FCA0-CCCC-4669AFEC870D}"/>
                  </a:ext>
                </a:extLst>
              </p:cNvPr>
              <p:cNvSpPr txBox="1"/>
              <p:nvPr/>
            </p:nvSpPr>
            <p:spPr>
              <a:xfrm>
                <a:off x="1921049" y="2422380"/>
                <a:ext cx="47159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expected overhead of using codes for beliefs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,</a:t>
                </a:r>
              </a:p>
              <a:p>
                <a:pPr algn="ctr"/>
                <a:r>
                  <a:rPr lang="en-US" b="0" dirty="0">
                    <a:solidFill>
                      <a:schemeClr val="accent4">
                        <a:lumMod val="75000"/>
                      </a:schemeClr>
                    </a:solidFill>
                  </a:rPr>
                  <a:t>when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in fact </a:t>
                </a:r>
                <a:r>
                  <a:rPr lang="en-US" b="0" dirty="0">
                    <a:solidFill>
                      <a:schemeClr val="accent4">
                        <a:lumMod val="75000"/>
                      </a:schemeClr>
                    </a:solidFill>
                  </a:rPr>
                  <a:t>distributed according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66AB0C5-ABDB-FCA0-CCCC-4669AFEC8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1049" y="2422380"/>
                <a:ext cx="4715970" cy="646331"/>
              </a:xfrm>
              <a:prstGeom prst="rect">
                <a:avLst/>
              </a:prstGeom>
              <a:blipFill>
                <a:blip r:embed="rId5"/>
                <a:stretch>
                  <a:fillRect l="-646" t="-4717" r="-5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1E94AE5-4703-BA13-DDC5-BE652577E3FD}"/>
              </a:ext>
            </a:extLst>
          </p:cNvPr>
          <p:cNvSpPr txBox="1"/>
          <p:nvPr/>
        </p:nvSpPr>
        <p:spPr>
          <a:xfrm>
            <a:off x="2234227" y="4077999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(scaled by confidence)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1402107-CD8C-9607-F736-7D1E6B738C65}"/>
              </a:ext>
            </a:extLst>
          </p:cNvPr>
          <p:cNvSpPr/>
          <p:nvPr/>
        </p:nvSpPr>
        <p:spPr>
          <a:xfrm rot="16200000" flipH="1">
            <a:off x="3918557" y="1127172"/>
            <a:ext cx="204241" cy="3995738"/>
          </a:xfrm>
          <a:prstGeom prst="leftBrace">
            <a:avLst>
              <a:gd name="adj1" fmla="val 114459"/>
              <a:gd name="adj2" fmla="val 50000"/>
            </a:avLst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7">
            <a:extLst>
              <a:ext uri="{FF2B5EF4-FFF2-40B4-BE49-F238E27FC236}">
                <a16:creationId xmlns:a16="http://schemas.microsoft.com/office/drawing/2014/main" id="{3D93C3CF-5CF3-D5D2-425B-07A5E86C3979}"/>
              </a:ext>
            </a:extLst>
          </p:cNvPr>
          <p:cNvSpPr/>
          <p:nvPr/>
        </p:nvSpPr>
        <p:spPr>
          <a:xfrm rot="8442337">
            <a:off x="1795214" y="3661698"/>
            <a:ext cx="262612" cy="772266"/>
          </a:xfrm>
          <a:custGeom>
            <a:avLst/>
            <a:gdLst>
              <a:gd name="connsiteX0" fmla="*/ 0 w 138736"/>
              <a:gd name="connsiteY0" fmla="*/ 301549 h 370917"/>
              <a:gd name="connsiteX1" fmla="*/ 34684 w 138736"/>
              <a:gd name="connsiteY1" fmla="*/ 301549 h 370917"/>
              <a:gd name="connsiteX2" fmla="*/ 34684 w 138736"/>
              <a:gd name="connsiteY2" fmla="*/ 0 h 370917"/>
              <a:gd name="connsiteX3" fmla="*/ 104052 w 138736"/>
              <a:gd name="connsiteY3" fmla="*/ 0 h 370917"/>
              <a:gd name="connsiteX4" fmla="*/ 104052 w 138736"/>
              <a:gd name="connsiteY4" fmla="*/ 301549 h 370917"/>
              <a:gd name="connsiteX5" fmla="*/ 138736 w 138736"/>
              <a:gd name="connsiteY5" fmla="*/ 301549 h 370917"/>
              <a:gd name="connsiteX6" fmla="*/ 69368 w 138736"/>
              <a:gd name="connsiteY6" fmla="*/ 370917 h 370917"/>
              <a:gd name="connsiteX7" fmla="*/ 0 w 138736"/>
              <a:gd name="connsiteY7" fmla="*/ 301549 h 370917"/>
              <a:gd name="connsiteX0" fmla="*/ 7211 w 145947"/>
              <a:gd name="connsiteY0" fmla="*/ 301549 h 502098"/>
              <a:gd name="connsiteX1" fmla="*/ 41895 w 145947"/>
              <a:gd name="connsiteY1" fmla="*/ 301549 h 502098"/>
              <a:gd name="connsiteX2" fmla="*/ 41895 w 145947"/>
              <a:gd name="connsiteY2" fmla="*/ 0 h 502098"/>
              <a:gd name="connsiteX3" fmla="*/ 111263 w 145947"/>
              <a:gd name="connsiteY3" fmla="*/ 0 h 502098"/>
              <a:gd name="connsiteX4" fmla="*/ 111263 w 145947"/>
              <a:gd name="connsiteY4" fmla="*/ 301549 h 502098"/>
              <a:gd name="connsiteX5" fmla="*/ 145947 w 145947"/>
              <a:gd name="connsiteY5" fmla="*/ 301549 h 502098"/>
              <a:gd name="connsiteX6" fmla="*/ 0 w 145947"/>
              <a:gd name="connsiteY6" fmla="*/ 502098 h 502098"/>
              <a:gd name="connsiteX7" fmla="*/ 7211 w 145947"/>
              <a:gd name="connsiteY7" fmla="*/ 301549 h 502098"/>
              <a:gd name="connsiteX0" fmla="*/ 7211 w 145947"/>
              <a:gd name="connsiteY0" fmla="*/ 301549 h 502098"/>
              <a:gd name="connsiteX1" fmla="*/ 41895 w 145947"/>
              <a:gd name="connsiteY1" fmla="*/ 301549 h 502098"/>
              <a:gd name="connsiteX2" fmla="*/ 41895 w 145947"/>
              <a:gd name="connsiteY2" fmla="*/ 0 h 502098"/>
              <a:gd name="connsiteX3" fmla="*/ 111263 w 145947"/>
              <a:gd name="connsiteY3" fmla="*/ 0 h 502098"/>
              <a:gd name="connsiteX4" fmla="*/ 111263 w 145947"/>
              <a:gd name="connsiteY4" fmla="*/ 301549 h 502098"/>
              <a:gd name="connsiteX5" fmla="*/ 145947 w 145947"/>
              <a:gd name="connsiteY5" fmla="*/ 301549 h 502098"/>
              <a:gd name="connsiteX6" fmla="*/ 0 w 145947"/>
              <a:gd name="connsiteY6" fmla="*/ 502098 h 502098"/>
              <a:gd name="connsiteX7" fmla="*/ 7211 w 145947"/>
              <a:gd name="connsiteY7" fmla="*/ 301549 h 502098"/>
              <a:gd name="connsiteX0" fmla="*/ 7211 w 145947"/>
              <a:gd name="connsiteY0" fmla="*/ 301549 h 502098"/>
              <a:gd name="connsiteX1" fmla="*/ 41895 w 145947"/>
              <a:gd name="connsiteY1" fmla="*/ 301549 h 502098"/>
              <a:gd name="connsiteX2" fmla="*/ 41895 w 145947"/>
              <a:gd name="connsiteY2" fmla="*/ 0 h 502098"/>
              <a:gd name="connsiteX3" fmla="*/ 111263 w 145947"/>
              <a:gd name="connsiteY3" fmla="*/ 0 h 502098"/>
              <a:gd name="connsiteX4" fmla="*/ 111263 w 145947"/>
              <a:gd name="connsiteY4" fmla="*/ 301549 h 502098"/>
              <a:gd name="connsiteX5" fmla="*/ 145947 w 145947"/>
              <a:gd name="connsiteY5" fmla="*/ 301549 h 502098"/>
              <a:gd name="connsiteX6" fmla="*/ 0 w 145947"/>
              <a:gd name="connsiteY6" fmla="*/ 502098 h 502098"/>
              <a:gd name="connsiteX7" fmla="*/ 7211 w 145947"/>
              <a:gd name="connsiteY7" fmla="*/ 301549 h 502098"/>
              <a:gd name="connsiteX0" fmla="*/ 7211 w 145947"/>
              <a:gd name="connsiteY0" fmla="*/ 301549 h 502098"/>
              <a:gd name="connsiteX1" fmla="*/ 41895 w 145947"/>
              <a:gd name="connsiteY1" fmla="*/ 301549 h 502098"/>
              <a:gd name="connsiteX2" fmla="*/ 41895 w 145947"/>
              <a:gd name="connsiteY2" fmla="*/ 0 h 502098"/>
              <a:gd name="connsiteX3" fmla="*/ 111263 w 145947"/>
              <a:gd name="connsiteY3" fmla="*/ 0 h 502098"/>
              <a:gd name="connsiteX4" fmla="*/ 75071 w 145947"/>
              <a:gd name="connsiteY4" fmla="*/ 345777 h 502098"/>
              <a:gd name="connsiteX5" fmla="*/ 145947 w 145947"/>
              <a:gd name="connsiteY5" fmla="*/ 301549 h 502098"/>
              <a:gd name="connsiteX6" fmla="*/ 0 w 145947"/>
              <a:gd name="connsiteY6" fmla="*/ 502098 h 502098"/>
              <a:gd name="connsiteX7" fmla="*/ 7211 w 145947"/>
              <a:gd name="connsiteY7" fmla="*/ 301549 h 502098"/>
              <a:gd name="connsiteX0" fmla="*/ 7211 w 145947"/>
              <a:gd name="connsiteY0" fmla="*/ 301549 h 502098"/>
              <a:gd name="connsiteX1" fmla="*/ 44739 w 145947"/>
              <a:gd name="connsiteY1" fmla="*/ 346954 h 502098"/>
              <a:gd name="connsiteX2" fmla="*/ 41895 w 145947"/>
              <a:gd name="connsiteY2" fmla="*/ 0 h 502098"/>
              <a:gd name="connsiteX3" fmla="*/ 111263 w 145947"/>
              <a:gd name="connsiteY3" fmla="*/ 0 h 502098"/>
              <a:gd name="connsiteX4" fmla="*/ 75071 w 145947"/>
              <a:gd name="connsiteY4" fmla="*/ 345777 h 502098"/>
              <a:gd name="connsiteX5" fmla="*/ 145947 w 145947"/>
              <a:gd name="connsiteY5" fmla="*/ 301549 h 502098"/>
              <a:gd name="connsiteX6" fmla="*/ 0 w 145947"/>
              <a:gd name="connsiteY6" fmla="*/ 502098 h 502098"/>
              <a:gd name="connsiteX7" fmla="*/ 7211 w 145947"/>
              <a:gd name="connsiteY7" fmla="*/ 301549 h 502098"/>
              <a:gd name="connsiteX0" fmla="*/ 80071 w 218807"/>
              <a:gd name="connsiteY0" fmla="*/ 450840 h 651389"/>
              <a:gd name="connsiteX1" fmla="*/ 117599 w 218807"/>
              <a:gd name="connsiteY1" fmla="*/ 496245 h 651389"/>
              <a:gd name="connsiteX2" fmla="*/ 0 w 218807"/>
              <a:gd name="connsiteY2" fmla="*/ 0 h 651389"/>
              <a:gd name="connsiteX3" fmla="*/ 184123 w 218807"/>
              <a:gd name="connsiteY3" fmla="*/ 149291 h 651389"/>
              <a:gd name="connsiteX4" fmla="*/ 147931 w 218807"/>
              <a:gd name="connsiteY4" fmla="*/ 495068 h 651389"/>
              <a:gd name="connsiteX5" fmla="*/ 218807 w 218807"/>
              <a:gd name="connsiteY5" fmla="*/ 450840 h 651389"/>
              <a:gd name="connsiteX6" fmla="*/ 72860 w 218807"/>
              <a:gd name="connsiteY6" fmla="*/ 651389 h 651389"/>
              <a:gd name="connsiteX7" fmla="*/ 80071 w 218807"/>
              <a:gd name="connsiteY7" fmla="*/ 450840 h 651389"/>
              <a:gd name="connsiteX0" fmla="*/ 80071 w 218807"/>
              <a:gd name="connsiteY0" fmla="*/ 450840 h 651389"/>
              <a:gd name="connsiteX1" fmla="*/ 117599 w 218807"/>
              <a:gd name="connsiteY1" fmla="*/ 496245 h 651389"/>
              <a:gd name="connsiteX2" fmla="*/ 0 w 218807"/>
              <a:gd name="connsiteY2" fmla="*/ 0 h 651389"/>
              <a:gd name="connsiteX3" fmla="*/ 184123 w 218807"/>
              <a:gd name="connsiteY3" fmla="*/ 149291 h 651389"/>
              <a:gd name="connsiteX4" fmla="*/ 147931 w 218807"/>
              <a:gd name="connsiteY4" fmla="*/ 495068 h 651389"/>
              <a:gd name="connsiteX5" fmla="*/ 218807 w 218807"/>
              <a:gd name="connsiteY5" fmla="*/ 450840 h 651389"/>
              <a:gd name="connsiteX6" fmla="*/ 72860 w 218807"/>
              <a:gd name="connsiteY6" fmla="*/ 651389 h 651389"/>
              <a:gd name="connsiteX7" fmla="*/ 80071 w 218807"/>
              <a:gd name="connsiteY7" fmla="*/ 450840 h 651389"/>
              <a:gd name="connsiteX0" fmla="*/ 82019 w 220755"/>
              <a:gd name="connsiteY0" fmla="*/ 450840 h 651389"/>
              <a:gd name="connsiteX1" fmla="*/ 119547 w 220755"/>
              <a:gd name="connsiteY1" fmla="*/ 496245 h 651389"/>
              <a:gd name="connsiteX2" fmla="*/ 136298 w 220755"/>
              <a:gd name="connsiteY2" fmla="*/ 168245 h 651389"/>
              <a:gd name="connsiteX3" fmla="*/ 1948 w 220755"/>
              <a:gd name="connsiteY3" fmla="*/ 0 h 651389"/>
              <a:gd name="connsiteX4" fmla="*/ 186071 w 220755"/>
              <a:gd name="connsiteY4" fmla="*/ 149291 h 651389"/>
              <a:gd name="connsiteX5" fmla="*/ 149879 w 220755"/>
              <a:gd name="connsiteY5" fmla="*/ 495068 h 651389"/>
              <a:gd name="connsiteX6" fmla="*/ 220755 w 220755"/>
              <a:gd name="connsiteY6" fmla="*/ 450840 h 651389"/>
              <a:gd name="connsiteX7" fmla="*/ 74808 w 220755"/>
              <a:gd name="connsiteY7" fmla="*/ 651389 h 651389"/>
              <a:gd name="connsiteX8" fmla="*/ 82019 w 220755"/>
              <a:gd name="connsiteY8" fmla="*/ 450840 h 651389"/>
              <a:gd name="connsiteX0" fmla="*/ 82019 w 220755"/>
              <a:gd name="connsiteY0" fmla="*/ 450840 h 651389"/>
              <a:gd name="connsiteX1" fmla="*/ 119547 w 220755"/>
              <a:gd name="connsiteY1" fmla="*/ 496245 h 651389"/>
              <a:gd name="connsiteX2" fmla="*/ 136298 w 220755"/>
              <a:gd name="connsiteY2" fmla="*/ 168245 h 651389"/>
              <a:gd name="connsiteX3" fmla="*/ 1948 w 220755"/>
              <a:gd name="connsiteY3" fmla="*/ 0 h 651389"/>
              <a:gd name="connsiteX4" fmla="*/ 186071 w 220755"/>
              <a:gd name="connsiteY4" fmla="*/ 149291 h 651389"/>
              <a:gd name="connsiteX5" fmla="*/ 149879 w 220755"/>
              <a:gd name="connsiteY5" fmla="*/ 495068 h 651389"/>
              <a:gd name="connsiteX6" fmla="*/ 220755 w 220755"/>
              <a:gd name="connsiteY6" fmla="*/ 450840 h 651389"/>
              <a:gd name="connsiteX7" fmla="*/ 74808 w 220755"/>
              <a:gd name="connsiteY7" fmla="*/ 651389 h 651389"/>
              <a:gd name="connsiteX8" fmla="*/ 82019 w 220755"/>
              <a:gd name="connsiteY8" fmla="*/ 450840 h 651389"/>
              <a:gd name="connsiteX0" fmla="*/ 82019 w 220755"/>
              <a:gd name="connsiteY0" fmla="*/ 450840 h 651389"/>
              <a:gd name="connsiteX1" fmla="*/ 119547 w 220755"/>
              <a:gd name="connsiteY1" fmla="*/ 496245 h 651389"/>
              <a:gd name="connsiteX2" fmla="*/ 136298 w 220755"/>
              <a:gd name="connsiteY2" fmla="*/ 168245 h 651389"/>
              <a:gd name="connsiteX3" fmla="*/ 1948 w 220755"/>
              <a:gd name="connsiteY3" fmla="*/ 0 h 651389"/>
              <a:gd name="connsiteX4" fmla="*/ 141674 w 220755"/>
              <a:gd name="connsiteY4" fmla="*/ 128344 h 651389"/>
              <a:gd name="connsiteX5" fmla="*/ 149879 w 220755"/>
              <a:gd name="connsiteY5" fmla="*/ 495068 h 651389"/>
              <a:gd name="connsiteX6" fmla="*/ 220755 w 220755"/>
              <a:gd name="connsiteY6" fmla="*/ 450840 h 651389"/>
              <a:gd name="connsiteX7" fmla="*/ 74808 w 220755"/>
              <a:gd name="connsiteY7" fmla="*/ 651389 h 651389"/>
              <a:gd name="connsiteX8" fmla="*/ 82019 w 220755"/>
              <a:gd name="connsiteY8" fmla="*/ 450840 h 651389"/>
              <a:gd name="connsiteX0" fmla="*/ 82019 w 220755"/>
              <a:gd name="connsiteY0" fmla="*/ 450840 h 651389"/>
              <a:gd name="connsiteX1" fmla="*/ 119547 w 220755"/>
              <a:gd name="connsiteY1" fmla="*/ 496245 h 651389"/>
              <a:gd name="connsiteX2" fmla="*/ 136298 w 220755"/>
              <a:gd name="connsiteY2" fmla="*/ 168245 h 651389"/>
              <a:gd name="connsiteX3" fmla="*/ 1948 w 220755"/>
              <a:gd name="connsiteY3" fmla="*/ 0 h 651389"/>
              <a:gd name="connsiteX4" fmla="*/ 141674 w 220755"/>
              <a:gd name="connsiteY4" fmla="*/ 128344 h 651389"/>
              <a:gd name="connsiteX5" fmla="*/ 149879 w 220755"/>
              <a:gd name="connsiteY5" fmla="*/ 495068 h 651389"/>
              <a:gd name="connsiteX6" fmla="*/ 220755 w 220755"/>
              <a:gd name="connsiteY6" fmla="*/ 450840 h 651389"/>
              <a:gd name="connsiteX7" fmla="*/ 74808 w 220755"/>
              <a:gd name="connsiteY7" fmla="*/ 651389 h 651389"/>
              <a:gd name="connsiteX8" fmla="*/ 82019 w 220755"/>
              <a:gd name="connsiteY8" fmla="*/ 450840 h 651389"/>
              <a:gd name="connsiteX0" fmla="*/ 82019 w 220755"/>
              <a:gd name="connsiteY0" fmla="*/ 450840 h 651389"/>
              <a:gd name="connsiteX1" fmla="*/ 119547 w 220755"/>
              <a:gd name="connsiteY1" fmla="*/ 496245 h 651389"/>
              <a:gd name="connsiteX2" fmla="*/ 136298 w 220755"/>
              <a:gd name="connsiteY2" fmla="*/ 168245 h 651389"/>
              <a:gd name="connsiteX3" fmla="*/ 1948 w 220755"/>
              <a:gd name="connsiteY3" fmla="*/ 0 h 651389"/>
              <a:gd name="connsiteX4" fmla="*/ 141674 w 220755"/>
              <a:gd name="connsiteY4" fmla="*/ 128344 h 651389"/>
              <a:gd name="connsiteX5" fmla="*/ 149879 w 220755"/>
              <a:gd name="connsiteY5" fmla="*/ 495068 h 651389"/>
              <a:gd name="connsiteX6" fmla="*/ 220755 w 220755"/>
              <a:gd name="connsiteY6" fmla="*/ 450840 h 651389"/>
              <a:gd name="connsiteX7" fmla="*/ 74808 w 220755"/>
              <a:gd name="connsiteY7" fmla="*/ 651389 h 651389"/>
              <a:gd name="connsiteX8" fmla="*/ 82019 w 220755"/>
              <a:gd name="connsiteY8" fmla="*/ 450840 h 651389"/>
              <a:gd name="connsiteX0" fmla="*/ 82019 w 202179"/>
              <a:gd name="connsiteY0" fmla="*/ 450840 h 651389"/>
              <a:gd name="connsiteX1" fmla="*/ 119547 w 202179"/>
              <a:gd name="connsiteY1" fmla="*/ 496245 h 651389"/>
              <a:gd name="connsiteX2" fmla="*/ 136298 w 202179"/>
              <a:gd name="connsiteY2" fmla="*/ 168245 h 651389"/>
              <a:gd name="connsiteX3" fmla="*/ 1948 w 202179"/>
              <a:gd name="connsiteY3" fmla="*/ 0 h 651389"/>
              <a:gd name="connsiteX4" fmla="*/ 141674 w 202179"/>
              <a:gd name="connsiteY4" fmla="*/ 128344 h 651389"/>
              <a:gd name="connsiteX5" fmla="*/ 149879 w 202179"/>
              <a:gd name="connsiteY5" fmla="*/ 495068 h 651389"/>
              <a:gd name="connsiteX6" fmla="*/ 202179 w 202179"/>
              <a:gd name="connsiteY6" fmla="*/ 475711 h 651389"/>
              <a:gd name="connsiteX7" fmla="*/ 74808 w 202179"/>
              <a:gd name="connsiteY7" fmla="*/ 651389 h 651389"/>
              <a:gd name="connsiteX8" fmla="*/ 82019 w 202179"/>
              <a:gd name="connsiteY8" fmla="*/ 450840 h 651389"/>
              <a:gd name="connsiteX0" fmla="*/ 82019 w 202179"/>
              <a:gd name="connsiteY0" fmla="*/ 450840 h 651389"/>
              <a:gd name="connsiteX1" fmla="*/ 119547 w 202179"/>
              <a:gd name="connsiteY1" fmla="*/ 496245 h 651389"/>
              <a:gd name="connsiteX2" fmla="*/ 136298 w 202179"/>
              <a:gd name="connsiteY2" fmla="*/ 168245 h 651389"/>
              <a:gd name="connsiteX3" fmla="*/ 1948 w 202179"/>
              <a:gd name="connsiteY3" fmla="*/ 0 h 651389"/>
              <a:gd name="connsiteX4" fmla="*/ 141674 w 202179"/>
              <a:gd name="connsiteY4" fmla="*/ 128344 h 651389"/>
              <a:gd name="connsiteX5" fmla="*/ 149879 w 202179"/>
              <a:gd name="connsiteY5" fmla="*/ 495068 h 651389"/>
              <a:gd name="connsiteX6" fmla="*/ 202179 w 202179"/>
              <a:gd name="connsiteY6" fmla="*/ 475711 h 651389"/>
              <a:gd name="connsiteX7" fmla="*/ 74808 w 202179"/>
              <a:gd name="connsiteY7" fmla="*/ 651389 h 651389"/>
              <a:gd name="connsiteX8" fmla="*/ 82019 w 202179"/>
              <a:gd name="connsiteY8" fmla="*/ 450840 h 651389"/>
              <a:gd name="connsiteX0" fmla="*/ 62284 w 202179"/>
              <a:gd name="connsiteY0" fmla="*/ 448719 h 651389"/>
              <a:gd name="connsiteX1" fmla="*/ 119547 w 202179"/>
              <a:gd name="connsiteY1" fmla="*/ 496245 h 651389"/>
              <a:gd name="connsiteX2" fmla="*/ 136298 w 202179"/>
              <a:gd name="connsiteY2" fmla="*/ 168245 h 651389"/>
              <a:gd name="connsiteX3" fmla="*/ 1948 w 202179"/>
              <a:gd name="connsiteY3" fmla="*/ 0 h 651389"/>
              <a:gd name="connsiteX4" fmla="*/ 141674 w 202179"/>
              <a:gd name="connsiteY4" fmla="*/ 128344 h 651389"/>
              <a:gd name="connsiteX5" fmla="*/ 149879 w 202179"/>
              <a:gd name="connsiteY5" fmla="*/ 495068 h 651389"/>
              <a:gd name="connsiteX6" fmla="*/ 202179 w 202179"/>
              <a:gd name="connsiteY6" fmla="*/ 475711 h 651389"/>
              <a:gd name="connsiteX7" fmla="*/ 74808 w 202179"/>
              <a:gd name="connsiteY7" fmla="*/ 651389 h 651389"/>
              <a:gd name="connsiteX8" fmla="*/ 62284 w 202179"/>
              <a:gd name="connsiteY8" fmla="*/ 448719 h 651389"/>
              <a:gd name="connsiteX0" fmla="*/ 62284 w 202179"/>
              <a:gd name="connsiteY0" fmla="*/ 448719 h 651389"/>
              <a:gd name="connsiteX1" fmla="*/ 119547 w 202179"/>
              <a:gd name="connsiteY1" fmla="*/ 496245 h 651389"/>
              <a:gd name="connsiteX2" fmla="*/ 136298 w 202179"/>
              <a:gd name="connsiteY2" fmla="*/ 168245 h 651389"/>
              <a:gd name="connsiteX3" fmla="*/ 1948 w 202179"/>
              <a:gd name="connsiteY3" fmla="*/ 0 h 651389"/>
              <a:gd name="connsiteX4" fmla="*/ 141674 w 202179"/>
              <a:gd name="connsiteY4" fmla="*/ 128344 h 651389"/>
              <a:gd name="connsiteX5" fmla="*/ 149879 w 202179"/>
              <a:gd name="connsiteY5" fmla="*/ 495068 h 651389"/>
              <a:gd name="connsiteX6" fmla="*/ 202179 w 202179"/>
              <a:gd name="connsiteY6" fmla="*/ 475711 h 651389"/>
              <a:gd name="connsiteX7" fmla="*/ 74808 w 202179"/>
              <a:gd name="connsiteY7" fmla="*/ 651389 h 651389"/>
              <a:gd name="connsiteX8" fmla="*/ 62284 w 202179"/>
              <a:gd name="connsiteY8" fmla="*/ 448719 h 651389"/>
              <a:gd name="connsiteX0" fmla="*/ 62284 w 202179"/>
              <a:gd name="connsiteY0" fmla="*/ 448719 h 651389"/>
              <a:gd name="connsiteX1" fmla="*/ 115161 w 202179"/>
              <a:gd name="connsiteY1" fmla="*/ 505289 h 651389"/>
              <a:gd name="connsiteX2" fmla="*/ 136298 w 202179"/>
              <a:gd name="connsiteY2" fmla="*/ 168245 h 651389"/>
              <a:gd name="connsiteX3" fmla="*/ 1948 w 202179"/>
              <a:gd name="connsiteY3" fmla="*/ 0 h 651389"/>
              <a:gd name="connsiteX4" fmla="*/ 141674 w 202179"/>
              <a:gd name="connsiteY4" fmla="*/ 128344 h 651389"/>
              <a:gd name="connsiteX5" fmla="*/ 149879 w 202179"/>
              <a:gd name="connsiteY5" fmla="*/ 495068 h 651389"/>
              <a:gd name="connsiteX6" fmla="*/ 202179 w 202179"/>
              <a:gd name="connsiteY6" fmla="*/ 475711 h 651389"/>
              <a:gd name="connsiteX7" fmla="*/ 74808 w 202179"/>
              <a:gd name="connsiteY7" fmla="*/ 651389 h 651389"/>
              <a:gd name="connsiteX8" fmla="*/ 62284 w 202179"/>
              <a:gd name="connsiteY8" fmla="*/ 448719 h 651389"/>
              <a:gd name="connsiteX0" fmla="*/ 62284 w 202179"/>
              <a:gd name="connsiteY0" fmla="*/ 448719 h 651389"/>
              <a:gd name="connsiteX1" fmla="*/ 115161 w 202179"/>
              <a:gd name="connsiteY1" fmla="*/ 505289 h 651389"/>
              <a:gd name="connsiteX2" fmla="*/ 136298 w 202179"/>
              <a:gd name="connsiteY2" fmla="*/ 168245 h 651389"/>
              <a:gd name="connsiteX3" fmla="*/ 1948 w 202179"/>
              <a:gd name="connsiteY3" fmla="*/ 0 h 651389"/>
              <a:gd name="connsiteX4" fmla="*/ 141674 w 202179"/>
              <a:gd name="connsiteY4" fmla="*/ 128344 h 651389"/>
              <a:gd name="connsiteX5" fmla="*/ 149879 w 202179"/>
              <a:gd name="connsiteY5" fmla="*/ 495068 h 651389"/>
              <a:gd name="connsiteX6" fmla="*/ 202179 w 202179"/>
              <a:gd name="connsiteY6" fmla="*/ 475711 h 651389"/>
              <a:gd name="connsiteX7" fmla="*/ 74808 w 202179"/>
              <a:gd name="connsiteY7" fmla="*/ 651389 h 651389"/>
              <a:gd name="connsiteX8" fmla="*/ 62284 w 202179"/>
              <a:gd name="connsiteY8" fmla="*/ 448719 h 651389"/>
              <a:gd name="connsiteX0" fmla="*/ 62284 w 202179"/>
              <a:gd name="connsiteY0" fmla="*/ 448719 h 651389"/>
              <a:gd name="connsiteX1" fmla="*/ 115161 w 202179"/>
              <a:gd name="connsiteY1" fmla="*/ 505289 h 651389"/>
              <a:gd name="connsiteX2" fmla="*/ 136298 w 202179"/>
              <a:gd name="connsiteY2" fmla="*/ 168245 h 651389"/>
              <a:gd name="connsiteX3" fmla="*/ 1948 w 202179"/>
              <a:gd name="connsiteY3" fmla="*/ 0 h 651389"/>
              <a:gd name="connsiteX4" fmla="*/ 141674 w 202179"/>
              <a:gd name="connsiteY4" fmla="*/ 128344 h 651389"/>
              <a:gd name="connsiteX5" fmla="*/ 135947 w 202179"/>
              <a:gd name="connsiteY5" fmla="*/ 513721 h 651389"/>
              <a:gd name="connsiteX6" fmla="*/ 202179 w 202179"/>
              <a:gd name="connsiteY6" fmla="*/ 475711 h 651389"/>
              <a:gd name="connsiteX7" fmla="*/ 74808 w 202179"/>
              <a:gd name="connsiteY7" fmla="*/ 651389 h 651389"/>
              <a:gd name="connsiteX8" fmla="*/ 62284 w 202179"/>
              <a:gd name="connsiteY8" fmla="*/ 448719 h 65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179" h="651389">
                <a:moveTo>
                  <a:pt x="62284" y="448719"/>
                </a:moveTo>
                <a:cubicBezTo>
                  <a:pt x="79910" y="467576"/>
                  <a:pt x="82313" y="490953"/>
                  <a:pt x="115161" y="505289"/>
                </a:cubicBezTo>
                <a:cubicBezTo>
                  <a:pt x="112897" y="472011"/>
                  <a:pt x="155898" y="250952"/>
                  <a:pt x="136298" y="168245"/>
                </a:cubicBezTo>
                <a:cubicBezTo>
                  <a:pt x="116698" y="85538"/>
                  <a:pt x="-17658" y="16981"/>
                  <a:pt x="1948" y="0"/>
                </a:cubicBezTo>
                <a:cubicBezTo>
                  <a:pt x="48523" y="42781"/>
                  <a:pt x="108002" y="62276"/>
                  <a:pt x="141674" y="128344"/>
                </a:cubicBezTo>
                <a:cubicBezTo>
                  <a:pt x="189644" y="262987"/>
                  <a:pt x="133212" y="391480"/>
                  <a:pt x="135947" y="513721"/>
                </a:cubicBezTo>
                <a:cubicBezTo>
                  <a:pt x="153509" y="522956"/>
                  <a:pt x="184746" y="482163"/>
                  <a:pt x="202179" y="475711"/>
                </a:cubicBezTo>
                <a:cubicBezTo>
                  <a:pt x="152369" y="544116"/>
                  <a:pt x="136357" y="595096"/>
                  <a:pt x="74808" y="651389"/>
                </a:cubicBezTo>
                <a:cubicBezTo>
                  <a:pt x="108544" y="576332"/>
                  <a:pt x="82164" y="518418"/>
                  <a:pt x="62284" y="448719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3A3F6FB7-AA5B-1FC7-7675-714AC53FDE50}"/>
              </a:ext>
            </a:extLst>
          </p:cNvPr>
          <p:cNvSpPr/>
          <p:nvPr/>
        </p:nvSpPr>
        <p:spPr>
          <a:xfrm rot="16200000" flipH="1">
            <a:off x="3969861" y="1911524"/>
            <a:ext cx="101634" cy="2427036"/>
          </a:xfrm>
          <a:prstGeom prst="leftBrace">
            <a:avLst>
              <a:gd name="adj1" fmla="val 114459"/>
              <a:gd name="adj2" fmla="val 50000"/>
            </a:avLst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Inconsistency Defn Txt">
                <a:extLst>
                  <a:ext uri="{FF2B5EF4-FFF2-40B4-BE49-F238E27FC236}">
                    <a16:creationId xmlns:a16="http://schemas.microsoft.com/office/drawing/2014/main" id="{1260D882-53B5-A5D1-DA79-847F7AFF33BC}"/>
                  </a:ext>
                </a:extLst>
              </p:cNvPr>
              <p:cNvSpPr txBox="1"/>
              <p:nvPr/>
            </p:nvSpPr>
            <p:spPr>
              <a:xfrm>
                <a:off x="924984" y="5019513"/>
                <a:ext cx="79205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Inconsistency</a:t>
                </a:r>
                <a:r>
                  <a:rPr lang="en-US" dirty="0"/>
                  <a:t> of a PDG  := the smallest possible incompatibility with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Inconsistency Defn Txt">
                <a:extLst>
                  <a:ext uri="{FF2B5EF4-FFF2-40B4-BE49-F238E27FC236}">
                    <a16:creationId xmlns:a16="http://schemas.microsoft.com/office/drawing/2014/main" id="{1260D882-53B5-A5D1-DA79-847F7AFF3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984" y="5019513"/>
                <a:ext cx="7920566" cy="461665"/>
              </a:xfrm>
              <a:prstGeom prst="rect">
                <a:avLst/>
              </a:prstGeom>
              <a:blipFill>
                <a:blip r:embed="rId6"/>
                <a:stretch>
                  <a:fillRect l="-123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nconsistency Defn">
            <a:extLst>
              <a:ext uri="{FF2B5EF4-FFF2-40B4-BE49-F238E27FC236}">
                <a16:creationId xmlns:a16="http://schemas.microsoft.com/office/drawing/2014/main" id="{6131F29F-A298-7006-B353-61788BC8045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92214" y="5205301"/>
            <a:ext cx="6743112" cy="1087995"/>
          </a:xfrm>
          <a:prstGeom prst="rect">
            <a:avLst/>
          </a:prstGeom>
        </p:spPr>
      </p:pic>
      <p:pic>
        <p:nvPicPr>
          <p:cNvPr id="22" name="D( mu || P )">
            <a:extLst>
              <a:ext uri="{FF2B5EF4-FFF2-40B4-BE49-F238E27FC236}">
                <a16:creationId xmlns:a16="http://schemas.microsoft.com/office/drawing/2014/main" id="{6F2AF7A7-651E-1188-EC10-4B9F47C40AC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1287" y="3209556"/>
            <a:ext cx="2427036" cy="863527"/>
          </a:xfrm>
          <a:prstGeom prst="rect">
            <a:avLst/>
          </a:prstGeom>
        </p:spPr>
      </p:pic>
      <p:pic>
        <p:nvPicPr>
          <p:cNvPr id="25" name="E [ log mu(T|S) / P(T|S) ]">
            <a:extLst>
              <a:ext uri="{FF2B5EF4-FFF2-40B4-BE49-F238E27FC236}">
                <a16:creationId xmlns:a16="http://schemas.microsoft.com/office/drawing/2014/main" id="{1EDCB4C3-9C8B-15B8-E534-66BFC130581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1364" y="3107031"/>
            <a:ext cx="2883044" cy="124137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FC68D76-5593-856D-1357-12575A55BF51}"/>
              </a:ext>
            </a:extLst>
          </p:cNvPr>
          <p:cNvSpPr txBox="1"/>
          <p:nvPr/>
        </p:nvSpPr>
        <p:spPr>
          <a:xfrm>
            <a:off x="8439435" y="4273250"/>
            <a:ext cx="319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(not the focus of this talk)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C884AA-5367-7AC2-2366-8ECF4A75D4CA}"/>
              </a:ext>
            </a:extLst>
          </p:cNvPr>
          <p:cNvSpPr txBox="1"/>
          <p:nvPr/>
        </p:nvSpPr>
        <p:spPr>
          <a:xfrm>
            <a:off x="7063361" y="3348435"/>
            <a:ext cx="3191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# bits needed to separately determine each T from 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8F15E4-A2DF-D398-497F-4A2DB8136A88}"/>
              </a:ext>
            </a:extLst>
          </p:cNvPr>
          <p:cNvSpPr txBox="1"/>
          <p:nvPr/>
        </p:nvSpPr>
        <p:spPr>
          <a:xfrm>
            <a:off x="10110131" y="3125041"/>
            <a:ext cx="20294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# bits needed to determine all vars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together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B4EFC94-89DC-9274-B4C2-7CAEBC3DF5DB}"/>
              </a:ext>
            </a:extLst>
          </p:cNvPr>
          <p:cNvCxnSpPr/>
          <p:nvPr/>
        </p:nvCxnSpPr>
        <p:spPr>
          <a:xfrm>
            <a:off x="7181746" y="3308002"/>
            <a:ext cx="277064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2C72F50-4B36-F338-0345-190070D43C12}"/>
              </a:ext>
            </a:extLst>
          </p:cNvPr>
          <p:cNvCxnSpPr>
            <a:cxnSpLocks/>
          </p:cNvCxnSpPr>
          <p:nvPr/>
        </p:nvCxnSpPr>
        <p:spPr>
          <a:xfrm>
            <a:off x="10484013" y="3047446"/>
            <a:ext cx="943210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8EABCAF-9873-9BC4-D6BC-A7E83CDBDA0A}"/>
                  </a:ext>
                </a:extLst>
              </p:cNvPr>
              <p:cNvSpPr txBox="1"/>
              <p:nvPr/>
            </p:nvSpPr>
            <p:spPr>
              <a:xfrm>
                <a:off x="5511189" y="6304352"/>
                <a:ext cx="33583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Importance of structure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8EABCAF-9873-9BC4-D6BC-A7E83CDBD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189" y="6304352"/>
                <a:ext cx="3358366" cy="369332"/>
              </a:xfrm>
              <a:prstGeom prst="rect">
                <a:avLst/>
              </a:prstGeom>
              <a:blipFill>
                <a:blip r:embed="rId10"/>
                <a:stretch>
                  <a:fillRect l="-145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45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2" grpId="0"/>
      <p:bldP spid="13" grpId="0"/>
      <p:bldP spid="14" grpId="0" animBg="1"/>
      <p:bldP spid="15" grpId="0" animBg="1"/>
      <p:bldP spid="17" grpId="0" animBg="1"/>
      <p:bldP spid="17" grpId="1" animBg="1"/>
      <p:bldP spid="21" grpId="0"/>
      <p:bldP spid="39" grpId="0"/>
      <p:bldP spid="40" grpId="0"/>
      <p:bldP spid="41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24505-58AF-9F3F-1E71-A5C017046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-13302"/>
            <a:ext cx="10515600" cy="1325563"/>
          </a:xfrm>
        </p:spPr>
        <p:txBody>
          <a:bodyPr/>
          <a:lstStyle/>
          <a:p>
            <a:r>
              <a:rPr lang="en-US" dirty="0"/>
              <a:t>Some Theorems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0A62A-4C15-115D-0408-A1747B799C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2001" y="1183352"/>
                <a:ext cx="10439400" cy="48072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PDG corresponding to a BN,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is the unique optimal distribution, independent of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 (so long as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For PDGs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there is a unique optimal distribution in the observational limit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). 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, then a PDG reduces</a:t>
                </a:r>
                <a:br>
                  <a:rPr lang="en-US" dirty="0"/>
                </a:br>
                <a:r>
                  <a:rPr lang="en-US" dirty="0"/>
                  <a:t>to a factor graph (i.e., the product of </a:t>
                </a:r>
                <a:br>
                  <a:rPr lang="en-US" dirty="0"/>
                </a:br>
                <a:r>
                  <a:rPr lang="en-US" dirty="0" err="1"/>
                  <a:t>cpds</a:t>
                </a:r>
                <a:r>
                  <a:rPr lang="en-US" dirty="0"/>
                  <a:t> is the unique optimal distribution)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0A62A-4C15-115D-0408-A1747B799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1" y="1183352"/>
                <a:ext cx="10439400" cy="4807251"/>
              </a:xfrm>
              <a:blipFill>
                <a:blip r:embed="rId2"/>
                <a:stretch>
                  <a:fillRect l="-1051" t="-2028" r="-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8F8A44E-52A1-4C22-D7D1-6D1FF8863C1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3613" y="4299447"/>
            <a:ext cx="4678392" cy="16911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212E192-40AC-D25E-412F-19AB33DD93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362" t="71919" r="45621" b="3487"/>
          <a:stretch>
            <a:fillRect/>
          </a:stretch>
        </p:blipFill>
        <p:spPr>
          <a:xfrm>
            <a:off x="5397502" y="3113990"/>
            <a:ext cx="584199" cy="315010"/>
          </a:xfrm>
          <a:custGeom>
            <a:avLst/>
            <a:gdLst>
              <a:gd name="connsiteX0" fmla="*/ 0 w 584199"/>
              <a:gd name="connsiteY0" fmla="*/ 0 h 315010"/>
              <a:gd name="connsiteX1" fmla="*/ 584199 w 584199"/>
              <a:gd name="connsiteY1" fmla="*/ 0 h 315010"/>
              <a:gd name="connsiteX2" fmla="*/ 584199 w 584199"/>
              <a:gd name="connsiteY2" fmla="*/ 315010 h 315010"/>
              <a:gd name="connsiteX3" fmla="*/ 0 w 584199"/>
              <a:gd name="connsiteY3" fmla="*/ 315010 h 315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199" h="315010">
                <a:moveTo>
                  <a:pt x="0" y="0"/>
                </a:moveTo>
                <a:lnTo>
                  <a:pt x="584199" y="0"/>
                </a:lnTo>
                <a:lnTo>
                  <a:pt x="584199" y="315010"/>
                </a:lnTo>
                <a:lnTo>
                  <a:pt x="0" y="315010"/>
                </a:ln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5BC1E61-A46C-C2EA-72AA-8F69F341C2D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50784" b="18202"/>
          <a:stretch>
            <a:fillRect/>
          </a:stretch>
        </p:blipFill>
        <p:spPr>
          <a:xfrm>
            <a:off x="5719763" y="2194402"/>
            <a:ext cx="3586163" cy="1047752"/>
          </a:xfrm>
          <a:custGeom>
            <a:avLst/>
            <a:gdLst>
              <a:gd name="connsiteX0" fmla="*/ 0 w 3586163"/>
              <a:gd name="connsiteY0" fmla="*/ 0 h 1047752"/>
              <a:gd name="connsiteX1" fmla="*/ 3586163 w 3586163"/>
              <a:gd name="connsiteY1" fmla="*/ 0 h 1047752"/>
              <a:gd name="connsiteX2" fmla="*/ 3586163 w 3586163"/>
              <a:gd name="connsiteY2" fmla="*/ 599803 h 1047752"/>
              <a:gd name="connsiteX3" fmla="*/ 1481931 w 3586163"/>
              <a:gd name="connsiteY3" fmla="*/ 599803 h 1047752"/>
              <a:gd name="connsiteX4" fmla="*/ 1481931 w 3586163"/>
              <a:gd name="connsiteY4" fmla="*/ 1047752 h 1047752"/>
              <a:gd name="connsiteX5" fmla="*/ 695325 w 3586163"/>
              <a:gd name="connsiteY5" fmla="*/ 988571 h 1047752"/>
              <a:gd name="connsiteX6" fmla="*/ 0 w 3586163"/>
              <a:gd name="connsiteY6" fmla="*/ 902846 h 1047752"/>
              <a:gd name="connsiteX7" fmla="*/ 0 w 3586163"/>
              <a:gd name="connsiteY7" fmla="*/ 0 h 104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6163" h="1047752">
                <a:moveTo>
                  <a:pt x="0" y="0"/>
                </a:moveTo>
                <a:lnTo>
                  <a:pt x="3586163" y="0"/>
                </a:lnTo>
                <a:lnTo>
                  <a:pt x="3586163" y="599803"/>
                </a:lnTo>
                <a:lnTo>
                  <a:pt x="1481931" y="599803"/>
                </a:lnTo>
                <a:lnTo>
                  <a:pt x="1481931" y="1047752"/>
                </a:lnTo>
                <a:lnTo>
                  <a:pt x="695325" y="988571"/>
                </a:lnTo>
                <a:lnTo>
                  <a:pt x="0" y="90284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F14BF58-6142-CFBF-0C43-E70F068FED3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r="49412" b="5086"/>
          <a:stretch>
            <a:fillRect/>
          </a:stretch>
        </p:blipFill>
        <p:spPr>
          <a:xfrm>
            <a:off x="2019301" y="2194403"/>
            <a:ext cx="3686174" cy="1215746"/>
          </a:xfrm>
          <a:custGeom>
            <a:avLst/>
            <a:gdLst>
              <a:gd name="connsiteX0" fmla="*/ 0 w 3686174"/>
              <a:gd name="connsiteY0" fmla="*/ 0 h 1215746"/>
              <a:gd name="connsiteX1" fmla="*/ 3686174 w 3686174"/>
              <a:gd name="connsiteY1" fmla="*/ 0 h 1215746"/>
              <a:gd name="connsiteX2" fmla="*/ 3686174 w 3686174"/>
              <a:gd name="connsiteY2" fmla="*/ 845695 h 1215746"/>
              <a:gd name="connsiteX3" fmla="*/ 3000374 w 3686174"/>
              <a:gd name="connsiteY3" fmla="*/ 1140970 h 1215746"/>
              <a:gd name="connsiteX4" fmla="*/ 0 w 3686174"/>
              <a:gd name="connsiteY4" fmla="*/ 1215746 h 1215746"/>
              <a:gd name="connsiteX5" fmla="*/ 0 w 3686174"/>
              <a:gd name="connsiteY5" fmla="*/ 0 h 1215746"/>
              <a:gd name="connsiteX6" fmla="*/ 26194 w 3686174"/>
              <a:gd name="connsiteY6" fmla="*/ 729204 h 1215746"/>
              <a:gd name="connsiteX7" fmla="*/ 26194 w 3686174"/>
              <a:gd name="connsiteY7" fmla="*/ 987861 h 1215746"/>
              <a:gd name="connsiteX8" fmla="*/ 2082006 w 3686174"/>
              <a:gd name="connsiteY8" fmla="*/ 987861 h 1215746"/>
              <a:gd name="connsiteX9" fmla="*/ 2082006 w 3686174"/>
              <a:gd name="connsiteY9" fmla="*/ 729204 h 1215746"/>
              <a:gd name="connsiteX10" fmla="*/ 26194 w 3686174"/>
              <a:gd name="connsiteY10" fmla="*/ 729204 h 1215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6174" h="1215746">
                <a:moveTo>
                  <a:pt x="0" y="0"/>
                </a:moveTo>
                <a:lnTo>
                  <a:pt x="3686174" y="0"/>
                </a:lnTo>
                <a:lnTo>
                  <a:pt x="3686174" y="845695"/>
                </a:lnTo>
                <a:cubicBezTo>
                  <a:pt x="3536949" y="845695"/>
                  <a:pt x="3149599" y="1140970"/>
                  <a:pt x="3000374" y="1140970"/>
                </a:cubicBezTo>
                <a:lnTo>
                  <a:pt x="0" y="1215746"/>
                </a:lnTo>
                <a:lnTo>
                  <a:pt x="0" y="0"/>
                </a:lnTo>
                <a:close/>
                <a:moveTo>
                  <a:pt x="26194" y="729204"/>
                </a:moveTo>
                <a:lnTo>
                  <a:pt x="26194" y="987861"/>
                </a:lnTo>
                <a:lnTo>
                  <a:pt x="2082006" y="987861"/>
                </a:lnTo>
                <a:lnTo>
                  <a:pt x="2082006" y="729204"/>
                </a:lnTo>
                <a:lnTo>
                  <a:pt x="26194" y="729204"/>
                </a:lnTo>
                <a:close/>
              </a:path>
            </a:pathLst>
          </a:cu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9C10E7-B2BD-FB9A-390E-2641FE4993AD}"/>
              </a:ext>
            </a:extLst>
          </p:cNvPr>
          <p:cNvSpPr txBox="1"/>
          <p:nvPr/>
        </p:nvSpPr>
        <p:spPr>
          <a:xfrm>
            <a:off x="7313613" y="2783392"/>
            <a:ext cx="218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(Can be shown to minimize </a:t>
            </a:r>
            <a:r>
              <a:rPr lang="en-US" sz="1600" dirty="0" err="1">
                <a:solidFill>
                  <a:schemeClr val="accent5">
                    <a:lumMod val="75000"/>
                  </a:schemeClr>
                </a:solidFill>
              </a:rPr>
              <a:t>SDef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45538E-2279-F60B-271B-C861157C0B6D}"/>
              </a:ext>
            </a:extLst>
          </p:cNvPr>
          <p:cNvSpPr txBox="1"/>
          <p:nvPr/>
        </p:nvSpPr>
        <p:spPr>
          <a:xfrm>
            <a:off x="1941513" y="2935614"/>
            <a:ext cx="2674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(which minimize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OInc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9071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EDE46-27EF-453F-9530-80D63961A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Fact: Monotonicity of Inconsistency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59D63-EAC6-4B06-BA0F-D39F1B623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4392" y="1996400"/>
            <a:ext cx="9437914" cy="5982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Believing more things cannot make you any less inconsistent.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200885-B200-4574-853A-6FCCB5B986AF}"/>
              </a:ext>
            </a:extLst>
          </p:cNvPr>
          <p:cNvGrpSpPr/>
          <p:nvPr/>
        </p:nvGrpSpPr>
        <p:grpSpPr>
          <a:xfrm>
            <a:off x="7104354" y="3341832"/>
            <a:ext cx="3351117" cy="754601"/>
            <a:chOff x="7798500" y="2793023"/>
            <a:chExt cx="3221540" cy="72542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4056B21-012C-44BF-ADC6-64852B780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8500" y="2793023"/>
              <a:ext cx="1169644" cy="68128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7373E63-2B02-497F-B87D-BBC1AD769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47903" y="2837158"/>
              <a:ext cx="1272137" cy="68128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E4F5177-20C0-4229-A57B-180F55D27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97214" y="2874924"/>
              <a:ext cx="571969" cy="556370"/>
            </a:xfrm>
            <a:prstGeom prst="rect">
              <a:avLst/>
            </a:prstGeom>
          </p:spPr>
        </p:pic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4EA964E7-8AA9-4814-908A-80E350C32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222" y="3566941"/>
            <a:ext cx="816010" cy="30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9E09D-E79F-45E8-A4E2-C9E1D1705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12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726B28-3979-49F0-AD70-C83E67AD9555}"/>
              </a:ext>
            </a:extLst>
          </p:cNvPr>
          <p:cNvGrpSpPr/>
          <p:nvPr/>
        </p:nvGrpSpPr>
        <p:grpSpPr>
          <a:xfrm>
            <a:off x="11238560" y="768556"/>
            <a:ext cx="591490" cy="518699"/>
            <a:chOff x="5061019" y="4630208"/>
            <a:chExt cx="346800" cy="304122"/>
          </a:xfrm>
        </p:grpSpPr>
        <p:sp>
          <p:nvSpPr>
            <p:cNvPr id="30" name="Star: 7 Points 29">
              <a:extLst>
                <a:ext uri="{FF2B5EF4-FFF2-40B4-BE49-F238E27FC236}">
                  <a16:creationId xmlns:a16="http://schemas.microsoft.com/office/drawing/2014/main" id="{A1DB082E-B64F-4EE3-95A8-929B088B9CB1}"/>
                </a:ext>
              </a:extLst>
            </p:cNvPr>
            <p:cNvSpPr/>
            <p:nvPr/>
          </p:nvSpPr>
          <p:spPr>
            <a:xfrm rot="578581">
              <a:off x="5107215" y="4660511"/>
              <a:ext cx="260124" cy="243516"/>
            </a:xfrm>
            <a:prstGeom prst="star7">
              <a:avLst>
                <a:gd name="adj" fmla="val 20453"/>
                <a:gd name="hf" fmla="val 102572"/>
                <a:gd name="vf" fmla="val 10521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Double Bracket 30">
              <a:extLst>
                <a:ext uri="{FF2B5EF4-FFF2-40B4-BE49-F238E27FC236}">
                  <a16:creationId xmlns:a16="http://schemas.microsoft.com/office/drawing/2014/main" id="{3281CCE3-5C88-4C78-8489-0BDD3FB2045E}"/>
                </a:ext>
              </a:extLst>
            </p:cNvPr>
            <p:cNvSpPr/>
            <p:nvPr/>
          </p:nvSpPr>
          <p:spPr>
            <a:xfrm>
              <a:off x="5061019" y="4630208"/>
              <a:ext cx="346800" cy="304122"/>
            </a:xfrm>
            <a:prstGeom prst="bracketPair">
              <a:avLst>
                <a:gd name="adj" fmla="val 15884"/>
              </a:avLst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set of black letters&#10;&#10;Description automatically generated">
            <a:extLst>
              <a:ext uri="{FF2B5EF4-FFF2-40B4-BE49-F238E27FC236}">
                <a16:creationId xmlns:a16="http://schemas.microsoft.com/office/drawing/2014/main" id="{F8126E85-7D2B-0CC7-1C47-2A868C5040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58" y="2728571"/>
            <a:ext cx="2187042" cy="205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64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11BF-4E5F-46AB-8C8C-9BB9FA62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226" y="2343668"/>
            <a:ext cx="8192622" cy="21706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Minimizing (PDG) Inconsistency</a:t>
            </a:r>
            <a:br>
              <a:rPr lang="en-US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	is a  </a:t>
            </a:r>
            <a:r>
              <a:rPr lang="en-US" b="1" i="1" dirty="0">
                <a:solidFill>
                  <a:schemeClr val="bg1">
                    <a:lumMod val="95000"/>
                  </a:schemeClr>
                </a:solidFill>
              </a:rPr>
              <a:t>universal 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objective.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8932-970B-4063-B011-F9A4002E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99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55C8E7B-D61C-E581-80BB-EAEC6C55C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931" y="5387116"/>
            <a:ext cx="1889589" cy="11057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76ED2C-B9EE-DF95-9795-DD0A43A3E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important building blocks of ML systems</a:t>
            </a:r>
            <a:br>
              <a:rPr lang="en-US" dirty="0"/>
            </a:br>
            <a:r>
              <a:rPr lang="en-US" dirty="0"/>
              <a:t>	are conditional probabilities…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85448-1873-AB04-A028-FEAAFDCBE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79215"/>
            <a:ext cx="4797778" cy="4213660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sz="4000" dirty="0"/>
              <a:t> statistical models</a:t>
            </a:r>
          </a:p>
          <a:p>
            <a:pPr marL="0" indent="0" algn="r">
              <a:buNone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</a:rPr>
              <a:t>(e.g., neural networks)</a:t>
            </a:r>
            <a:br>
              <a:rPr lang="en-US" sz="3200" dirty="0">
                <a:solidFill>
                  <a:schemeClr val="bg2">
                    <a:lumMod val="75000"/>
                  </a:schemeClr>
                </a:solidFill>
              </a:rPr>
            </a:b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  <a:p>
            <a:pPr algn="r"/>
            <a:r>
              <a:rPr lang="en-US" sz="4000" dirty="0"/>
              <a:t> datasets</a:t>
            </a:r>
            <a:br>
              <a:rPr lang="en-US" sz="4000" dirty="0"/>
            </a:br>
            <a:endParaRPr lang="en-US" sz="4000" dirty="0"/>
          </a:p>
          <a:p>
            <a:pPr algn="r"/>
            <a:r>
              <a:rPr lang="en-US" sz="4000" dirty="0"/>
              <a:t> constraints</a:t>
            </a:r>
            <a:br>
              <a:rPr lang="en-US" sz="4000" dirty="0"/>
            </a:br>
            <a:endParaRPr lang="en-US" sz="4000" dirty="0"/>
          </a:p>
          <a:p>
            <a:pPr algn="r"/>
            <a:r>
              <a:rPr lang="en-US" sz="4000" dirty="0"/>
              <a:t> priors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3AB4A-6203-017B-CDA3-B679E7A9B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48" y="3707263"/>
            <a:ext cx="3002022" cy="566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FEDF52-1157-2004-F003-8B12DF311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840" y="2070029"/>
            <a:ext cx="2843359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76258B-0530-876E-24ED-EA1A1DD430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91" b="89455" l="2210" r="97238">
                        <a14:foregroundMark x1="12431" y1="61455" x2="2486" y2="57091"/>
                        <a14:foregroundMark x1="31215" y1="45091" x2="47790" y2="31273"/>
                        <a14:foregroundMark x1="47790" y1="31273" x2="53039" y2="15273"/>
                        <a14:foregroundMark x1="49448" y1="9455" x2="49448" y2="11636"/>
                        <a14:foregroundMark x1="55249" y1="39273" x2="70166" y2="48727"/>
                        <a14:foregroundMark x1="70166" y1="48727" x2="68785" y2="41091"/>
                        <a14:foregroundMark x1="30939" y1="42545" x2="30939" y2="39636"/>
                        <a14:foregroundMark x1="31768" y1="48727" x2="38674" y2="51273"/>
                        <a14:foregroundMark x1="49448" y1="19636" x2="48895" y2="5818"/>
                        <a14:foregroundMark x1="50552" y1="9091" x2="49724" y2="15273"/>
                        <a14:foregroundMark x1="39779" y1="19273" x2="13536" y2="12364"/>
                        <a14:foregroundMark x1="13536" y1="12364" x2="35359" y2="14909"/>
                        <a14:foregroundMark x1="35359" y1="14909" x2="16298" y2="7273"/>
                        <a14:foregroundMark x1="16298" y1="7273" x2="22928" y2="23636"/>
                        <a14:foregroundMark x1="22928" y1="23636" x2="38950" y2="26182"/>
                        <a14:foregroundMark x1="38950" y1="26182" x2="34530" y2="17818"/>
                        <a14:foregroundMark x1="20166" y1="12000" x2="15470" y2="23636"/>
                        <a14:foregroundMark x1="14641" y1="6545" x2="16298" y2="8727"/>
                        <a14:foregroundMark x1="16298" y1="7273" x2="16851" y2="21818"/>
                        <a14:foregroundMark x1="16298" y1="8000" x2="20442" y2="28364"/>
                        <a14:foregroundMark x1="20442" y1="28364" x2="14365" y2="16000"/>
                        <a14:foregroundMark x1="19061" y1="8000" x2="24586" y2="10909"/>
                        <a14:foregroundMark x1="26796" y1="11636" x2="17680" y2="7273"/>
                        <a14:foregroundMark x1="16298" y1="6545" x2="24586" y2="12364"/>
                        <a14:foregroundMark x1="25414" y1="10182" x2="12155" y2="14545"/>
                        <a14:foregroundMark x1="12155" y1="14545" x2="14641" y2="24000"/>
                        <a14:foregroundMark x1="25138" y1="12364" x2="20718" y2="5818"/>
                        <a14:foregroundMark x1="21271" y1="6545" x2="17680" y2="6545"/>
                        <a14:foregroundMark x1="19061" y1="5091" x2="13260" y2="8000"/>
                        <a14:foregroundMark x1="69306" y1="64488" x2="83978" y2="51273"/>
                        <a14:foregroundMark x1="83978" y1="51273" x2="80387" y2="74909"/>
                        <a14:foregroundMark x1="80387" y1="74909" x2="89503" y2="66909"/>
                        <a14:foregroundMark x1="88674" y1="54182" x2="97238" y2="64727"/>
                        <a14:backgroundMark x1="30110" y1="64727" x2="48895" y2="54182"/>
                        <a14:backgroundMark x1="48895" y1="54182" x2="65746" y2="61455"/>
                        <a14:backgroundMark x1="65746" y1="61455" x2="66022" y2="62909"/>
                        <a14:backgroundMark x1="66298" y1="67273" x2="68232" y2="66909"/>
                        <a14:backgroundMark x1="53867" y1="16364" x2="55525" y2="101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2403" y="3167840"/>
            <a:ext cx="1889589" cy="14354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A571E-4475-2259-FBE9-F354F7E0BB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3487" y="2207442"/>
            <a:ext cx="3270575" cy="835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AD076B-27B8-D537-6A4E-1D8FA9C4E8C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3354" y="4273322"/>
            <a:ext cx="2650446" cy="13006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85BAAE-9C0D-F259-A33A-32611BF00E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6173" y="5684623"/>
            <a:ext cx="1434363" cy="80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9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B14B-8761-4EC3-BBA1-5D701326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96" y="108406"/>
            <a:ext cx="10515600" cy="1325563"/>
          </a:xfrm>
        </p:spPr>
        <p:txBody>
          <a:bodyPr/>
          <a:lstStyle/>
          <a:p>
            <a:r>
              <a:rPr lang="en-US" b="1" dirty="0"/>
              <a:t>How To Choose A Loss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B26A0-04DA-4995-878C-3B7180D0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344" y="1434656"/>
            <a:ext cx="10692384" cy="4807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One Answer: </a:t>
            </a:r>
            <a:r>
              <a:rPr lang="en-US" dirty="0"/>
              <a:t>model all relevant information with a PDG, and measure how inconsistent it is.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Surprising Fact:</a:t>
            </a:r>
            <a:r>
              <a:rPr lang="en-US" dirty="0"/>
              <a:t>   Standard loss functions can be viewed as measuring </a:t>
            </a:r>
            <a:r>
              <a:rPr lang="en-US" dirty="0">
                <a:solidFill>
                  <a:srgbClr val="FF4956"/>
                </a:solidFill>
              </a:rPr>
              <a:t>the degree of inconsistency </a:t>
            </a:r>
            <a:r>
              <a:rPr lang="en-US" dirty="0"/>
              <a:t>of the PDG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describing the situation.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200" b="1" dirty="0"/>
              <a:t>Bonus: </a:t>
            </a:r>
            <a:r>
              <a:rPr lang="en-US" sz="2200" dirty="0"/>
              <a:t> A visual calculus for reasoning about the relationships between loss functions</a:t>
            </a:r>
            <a:endParaRPr lang="en-US" sz="22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880ADD-2DB7-4A47-B1AE-BDF2762891E0}"/>
              </a:ext>
            </a:extLst>
          </p:cNvPr>
          <p:cNvSpPr txBox="1">
            <a:spLocks/>
          </p:cNvSpPr>
          <p:nvPr/>
        </p:nvSpPr>
        <p:spPr>
          <a:xfrm>
            <a:off x="838200" y="1564576"/>
            <a:ext cx="10692384" cy="4677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66532-95C5-4DB7-B6D1-AD4D62FA1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15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FDD628-AC7A-696F-7553-D2A4927BD893}"/>
              </a:ext>
            </a:extLst>
          </p:cNvPr>
          <p:cNvGrpSpPr/>
          <p:nvPr/>
        </p:nvGrpSpPr>
        <p:grpSpPr>
          <a:xfrm>
            <a:off x="5335069" y="2713301"/>
            <a:ext cx="1206137" cy="710053"/>
            <a:chOff x="2236928" y="983516"/>
            <a:chExt cx="1206137" cy="71005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7D781A4-14AA-8AD1-6C0E-83184524B229}"/>
                </a:ext>
              </a:extLst>
            </p:cNvPr>
            <p:cNvSpPr/>
            <p:nvPr/>
          </p:nvSpPr>
          <p:spPr>
            <a:xfrm>
              <a:off x="2236928" y="1229188"/>
              <a:ext cx="1184854" cy="464381"/>
            </a:xfrm>
            <a:prstGeom prst="ellipse">
              <a:avLst/>
            </a:prstGeom>
            <a:solidFill>
              <a:srgbClr val="4C376B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C1EC444-FFEF-D987-6D1D-CD98BEE439EE}"/>
                </a:ext>
              </a:extLst>
            </p:cNvPr>
            <p:cNvSpPr/>
            <p:nvPr/>
          </p:nvSpPr>
          <p:spPr>
            <a:xfrm>
              <a:off x="2246453" y="1103542"/>
              <a:ext cx="1184854" cy="464381"/>
            </a:xfrm>
            <a:prstGeom prst="ellipse">
              <a:avLst/>
            </a:prstGeom>
            <a:solidFill>
              <a:srgbClr val="4C376B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8B05E2D-7D1B-9352-C257-908C64F79200}"/>
                </a:ext>
              </a:extLst>
            </p:cNvPr>
            <p:cNvSpPr/>
            <p:nvPr/>
          </p:nvSpPr>
          <p:spPr>
            <a:xfrm>
              <a:off x="2258211" y="983516"/>
              <a:ext cx="1184854" cy="464381"/>
            </a:xfrm>
            <a:prstGeom prst="ellipse">
              <a:avLst/>
            </a:prstGeom>
            <a:solidFill>
              <a:srgbClr val="4C376B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3FF755-08A3-1B38-F7DC-1CA004686FC8}"/>
              </a:ext>
            </a:extLst>
          </p:cNvPr>
          <p:cNvGrpSpPr/>
          <p:nvPr/>
        </p:nvGrpSpPr>
        <p:grpSpPr>
          <a:xfrm>
            <a:off x="3915378" y="2653157"/>
            <a:ext cx="957683" cy="854085"/>
            <a:chOff x="1190996" y="1765288"/>
            <a:chExt cx="957683" cy="85408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2A42CC-7151-763A-E373-E300AA1FAD2B}"/>
                </a:ext>
              </a:extLst>
            </p:cNvPr>
            <p:cNvSpPr/>
            <p:nvPr/>
          </p:nvSpPr>
          <p:spPr>
            <a:xfrm>
              <a:off x="1421791" y="1940271"/>
              <a:ext cx="45719" cy="564804"/>
            </a:xfrm>
            <a:prstGeom prst="rect">
              <a:avLst/>
            </a:prstGeom>
            <a:solidFill>
              <a:srgbClr val="4C376B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B382922-091B-4A80-73AA-9E778D154CF5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1333871" y="1865484"/>
              <a:ext cx="110780" cy="74787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86AC282-E789-6D03-5E7F-69A97A95DDEF}"/>
                </a:ext>
              </a:extLst>
            </p:cNvPr>
            <p:cNvCxnSpPr>
              <a:cxnSpLocks/>
            </p:cNvCxnSpPr>
            <p:nvPr/>
          </p:nvCxnSpPr>
          <p:spPr>
            <a:xfrm>
              <a:off x="1333871" y="1956513"/>
              <a:ext cx="110780" cy="74787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96C7DAE-C6CA-6D43-5C42-2271D89EAE0E}"/>
                </a:ext>
              </a:extLst>
            </p:cNvPr>
            <p:cNvCxnSpPr>
              <a:cxnSpLocks/>
            </p:cNvCxnSpPr>
            <p:nvPr/>
          </p:nvCxnSpPr>
          <p:spPr>
            <a:xfrm>
              <a:off x="1329871" y="2068693"/>
              <a:ext cx="110780" cy="74787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C407B2-DBC5-20FB-C1B9-D46428DE7172}"/>
                </a:ext>
              </a:extLst>
            </p:cNvPr>
            <p:cNvCxnSpPr>
              <a:cxnSpLocks/>
            </p:cNvCxnSpPr>
            <p:nvPr/>
          </p:nvCxnSpPr>
          <p:spPr>
            <a:xfrm>
              <a:off x="1325553" y="2205035"/>
              <a:ext cx="110780" cy="74787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A3F4515-10C9-DE8C-EE35-42DA20963EA7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V="1">
              <a:off x="1325553" y="1940271"/>
              <a:ext cx="119098" cy="653789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8BCB7C-53E8-9006-411D-5E8123C4B13B}"/>
                </a:ext>
              </a:extLst>
            </p:cNvPr>
            <p:cNvCxnSpPr>
              <a:cxnSpLocks/>
            </p:cNvCxnSpPr>
            <p:nvPr/>
          </p:nvCxnSpPr>
          <p:spPr>
            <a:xfrm>
              <a:off x="1452127" y="1991250"/>
              <a:ext cx="110780" cy="74787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993A21D-E3F2-FA35-A5F0-403541064599}"/>
                </a:ext>
              </a:extLst>
            </p:cNvPr>
            <p:cNvCxnSpPr>
              <a:cxnSpLocks/>
            </p:cNvCxnSpPr>
            <p:nvPr/>
          </p:nvCxnSpPr>
          <p:spPr>
            <a:xfrm>
              <a:off x="1456063" y="2084734"/>
              <a:ext cx="110780" cy="74787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3B31A02-98C8-62CC-6AEB-621039C93B4A}"/>
                </a:ext>
              </a:extLst>
            </p:cNvPr>
            <p:cNvCxnSpPr>
              <a:cxnSpLocks/>
            </p:cNvCxnSpPr>
            <p:nvPr/>
          </p:nvCxnSpPr>
          <p:spPr>
            <a:xfrm>
              <a:off x="1464100" y="2196914"/>
              <a:ext cx="110780" cy="74787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9D89629-1A34-95B1-3791-F2A2E3B5A6E0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98" y="2262770"/>
              <a:ext cx="117536" cy="37393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26546B7-AAE4-66EA-6563-DB665E089718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V="1">
              <a:off x="1321043" y="1940271"/>
              <a:ext cx="123608" cy="443582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C64A453-4F55-0BAF-A468-218F87B6A51B}"/>
                </a:ext>
              </a:extLst>
            </p:cNvPr>
            <p:cNvCxnSpPr>
              <a:cxnSpLocks/>
              <a:stCxn id="75" idx="2"/>
              <a:endCxn id="12" idx="1"/>
            </p:cNvCxnSpPr>
            <p:nvPr/>
          </p:nvCxnSpPr>
          <p:spPr>
            <a:xfrm flipV="1">
              <a:off x="1262434" y="2222673"/>
              <a:ext cx="159357" cy="39670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D8EFEE-56C9-4486-E1EA-E32117DED9CC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1332174" y="2505075"/>
              <a:ext cx="112477" cy="88985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68BB08B-50EC-C412-FD06-4FEE097946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5713" y="2036164"/>
              <a:ext cx="123608" cy="443582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205A96B-83E7-CC26-30EC-1EDC1889D607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>
              <a:off x="1326394" y="2388717"/>
              <a:ext cx="118257" cy="116358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587C94A-0858-E59C-D497-3163C096A7E4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14" y="1921028"/>
              <a:ext cx="197604" cy="554898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E668D2-0F6C-DC4B-7011-2A16ED25BC75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1323065" y="1792272"/>
              <a:ext cx="98726" cy="430401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C281AD2-DF85-C6A7-9BDB-E82C3DC116EE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V="1">
              <a:off x="1321043" y="1940271"/>
              <a:ext cx="123608" cy="89701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638358E-250B-F984-50A8-FCF5D7B1AFB7}"/>
                </a:ext>
              </a:extLst>
            </p:cNvPr>
            <p:cNvCxnSpPr>
              <a:cxnSpLocks/>
              <a:stCxn id="75" idx="3"/>
            </p:cNvCxnSpPr>
            <p:nvPr/>
          </p:nvCxnSpPr>
          <p:spPr>
            <a:xfrm flipV="1">
              <a:off x="1333871" y="2017392"/>
              <a:ext cx="100341" cy="18764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4061166-5112-A162-4586-ACD563869174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1333546" y="2505075"/>
              <a:ext cx="111105" cy="86868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F05338-4E78-B076-AE9C-7870CA2AADD8}"/>
                </a:ext>
              </a:extLst>
            </p:cNvPr>
            <p:cNvCxnSpPr>
              <a:cxnSpLocks/>
              <a:endCxn id="77" idx="0"/>
            </p:cNvCxnSpPr>
            <p:nvPr/>
          </p:nvCxnSpPr>
          <p:spPr>
            <a:xfrm flipV="1">
              <a:off x="1447617" y="1864853"/>
              <a:ext cx="128118" cy="81512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9F54A93-C6FC-EFB8-2937-8B02275F72BF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V="1">
              <a:off x="1444651" y="2419835"/>
              <a:ext cx="136803" cy="8524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AF76D49-B00E-6DEE-C575-B6598703E581}"/>
                </a:ext>
              </a:extLst>
            </p:cNvPr>
            <p:cNvCxnSpPr>
              <a:cxnSpLocks/>
              <a:endCxn id="77" idx="2"/>
            </p:cNvCxnSpPr>
            <p:nvPr/>
          </p:nvCxnSpPr>
          <p:spPr>
            <a:xfrm>
              <a:off x="1444058" y="2401826"/>
              <a:ext cx="131677" cy="27831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DA0F1A-2240-6BDE-F9D2-BE5485E87136}"/>
                </a:ext>
              </a:extLst>
            </p:cNvPr>
            <p:cNvCxnSpPr>
              <a:cxnSpLocks/>
              <a:endCxn id="77" idx="2"/>
            </p:cNvCxnSpPr>
            <p:nvPr/>
          </p:nvCxnSpPr>
          <p:spPr>
            <a:xfrm>
              <a:off x="1440135" y="2321358"/>
              <a:ext cx="135600" cy="108299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9315874-F28A-6F2C-E161-61A1A3CB48C5}"/>
                </a:ext>
              </a:extLst>
            </p:cNvPr>
            <p:cNvCxnSpPr>
              <a:cxnSpLocks/>
            </p:cNvCxnSpPr>
            <p:nvPr/>
          </p:nvCxnSpPr>
          <p:spPr>
            <a:xfrm>
              <a:off x="1436090" y="2217307"/>
              <a:ext cx="135600" cy="108299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14D6349-4C3E-5F36-8FA3-9FDC15E95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2100" y="2027157"/>
              <a:ext cx="149899" cy="79928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B225FD-F8DF-EAAC-D9A2-4D5D5C04E4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2554" y="2096425"/>
              <a:ext cx="149899" cy="79928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636F3F1-C75F-35FB-2092-1034458ED8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21791" y="1953323"/>
              <a:ext cx="149899" cy="79928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4684EB-B8DA-46D4-5997-4D9F2EABFD34}"/>
                </a:ext>
              </a:extLst>
            </p:cNvPr>
            <p:cNvCxnSpPr>
              <a:cxnSpLocks/>
            </p:cNvCxnSpPr>
            <p:nvPr/>
          </p:nvCxnSpPr>
          <p:spPr>
            <a:xfrm>
              <a:off x="1741467" y="1932557"/>
              <a:ext cx="110780" cy="74787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2A6F33B-57B6-A2DF-BF8D-CECB47AB76D8}"/>
                </a:ext>
              </a:extLst>
            </p:cNvPr>
            <p:cNvCxnSpPr>
              <a:cxnSpLocks/>
            </p:cNvCxnSpPr>
            <p:nvPr/>
          </p:nvCxnSpPr>
          <p:spPr>
            <a:xfrm>
              <a:off x="1745403" y="2026041"/>
              <a:ext cx="110780" cy="74787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9ABE45-B52C-D778-E181-F7D6C1341D9F}"/>
                </a:ext>
              </a:extLst>
            </p:cNvPr>
            <p:cNvCxnSpPr>
              <a:cxnSpLocks/>
            </p:cNvCxnSpPr>
            <p:nvPr/>
          </p:nvCxnSpPr>
          <p:spPr>
            <a:xfrm>
              <a:off x="1753440" y="2138221"/>
              <a:ext cx="110780" cy="74787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3A81EBF-56EB-E0ED-5D73-6B26E70C8AD1}"/>
                </a:ext>
              </a:extLst>
            </p:cNvPr>
            <p:cNvCxnSpPr>
              <a:cxnSpLocks/>
            </p:cNvCxnSpPr>
            <p:nvPr/>
          </p:nvCxnSpPr>
          <p:spPr>
            <a:xfrm>
              <a:off x="1747538" y="2204077"/>
              <a:ext cx="117536" cy="37393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38B6A5B-90D6-63BA-A190-9DDCF183F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5053" y="1977471"/>
              <a:ext cx="123608" cy="443582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D37F2C2-4ADA-6EB1-33F2-3F7CAA43552D}"/>
                </a:ext>
              </a:extLst>
            </p:cNvPr>
            <p:cNvCxnSpPr>
              <a:cxnSpLocks/>
              <a:endCxn id="79" idx="0"/>
            </p:cNvCxnSpPr>
            <p:nvPr/>
          </p:nvCxnSpPr>
          <p:spPr>
            <a:xfrm flipV="1">
              <a:off x="1750153" y="1911122"/>
              <a:ext cx="128118" cy="81512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8BC2B2C-A20C-3AFD-1B00-F77A5B88B283}"/>
                </a:ext>
              </a:extLst>
            </p:cNvPr>
            <p:cNvCxnSpPr>
              <a:cxnSpLocks/>
              <a:stCxn id="78" idx="2"/>
            </p:cNvCxnSpPr>
            <p:nvPr/>
          </p:nvCxnSpPr>
          <p:spPr>
            <a:xfrm flipV="1">
              <a:off x="1733991" y="2361142"/>
              <a:ext cx="136803" cy="8524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5E87E99-5A7D-BBAD-4CDC-F43E6A40D13C}"/>
                </a:ext>
              </a:extLst>
            </p:cNvPr>
            <p:cNvCxnSpPr>
              <a:cxnSpLocks/>
              <a:endCxn id="79" idx="2"/>
            </p:cNvCxnSpPr>
            <p:nvPr/>
          </p:nvCxnSpPr>
          <p:spPr>
            <a:xfrm>
              <a:off x="1746594" y="2448095"/>
              <a:ext cx="131677" cy="27831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EF7366A-B633-5F23-D2BA-3C33BA298DA3}"/>
                </a:ext>
              </a:extLst>
            </p:cNvPr>
            <p:cNvCxnSpPr>
              <a:cxnSpLocks/>
              <a:endCxn id="79" idx="2"/>
            </p:cNvCxnSpPr>
            <p:nvPr/>
          </p:nvCxnSpPr>
          <p:spPr>
            <a:xfrm>
              <a:off x="1742671" y="2367627"/>
              <a:ext cx="135600" cy="108299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C8F39DD-D29B-26DD-3160-F752234D675F}"/>
                </a:ext>
              </a:extLst>
            </p:cNvPr>
            <p:cNvCxnSpPr>
              <a:cxnSpLocks/>
            </p:cNvCxnSpPr>
            <p:nvPr/>
          </p:nvCxnSpPr>
          <p:spPr>
            <a:xfrm>
              <a:off x="1725430" y="2158614"/>
              <a:ext cx="135600" cy="108299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CC73EBC-3ED8-DC54-9D6A-B005A66BA29D}"/>
                </a:ext>
              </a:extLst>
            </p:cNvPr>
            <p:cNvCxnSpPr>
              <a:cxnSpLocks/>
              <a:stCxn id="77" idx="3"/>
            </p:cNvCxnSpPr>
            <p:nvPr/>
          </p:nvCxnSpPr>
          <p:spPr>
            <a:xfrm flipV="1">
              <a:off x="1598594" y="1968464"/>
              <a:ext cx="252745" cy="178791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7C0E89D-79D0-41EC-06FB-B1C742237961}"/>
                </a:ext>
              </a:extLst>
            </p:cNvPr>
            <p:cNvCxnSpPr>
              <a:cxnSpLocks/>
              <a:stCxn id="78" idx="1"/>
            </p:cNvCxnSpPr>
            <p:nvPr/>
          </p:nvCxnSpPr>
          <p:spPr>
            <a:xfrm flipV="1">
              <a:off x="1711131" y="2037732"/>
              <a:ext cx="140662" cy="126248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D10AD60-44BD-C6E8-F983-8667AFD4B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7047" y="1909412"/>
              <a:ext cx="149899" cy="79928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77AC691-6338-03AC-A922-75724143539D}"/>
                </a:ext>
              </a:extLst>
            </p:cNvPr>
            <p:cNvCxnSpPr>
              <a:cxnSpLocks/>
            </p:cNvCxnSpPr>
            <p:nvPr/>
          </p:nvCxnSpPr>
          <p:spPr>
            <a:xfrm>
              <a:off x="1588451" y="1902265"/>
              <a:ext cx="110780" cy="74787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A3EBBD4-E266-1735-EB78-86D697EDA83D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1592387" y="1995749"/>
              <a:ext cx="118744" cy="168231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93464A8-B8E7-1DDA-2BE3-0F4117E803C7}"/>
                </a:ext>
              </a:extLst>
            </p:cNvPr>
            <p:cNvCxnSpPr>
              <a:cxnSpLocks/>
            </p:cNvCxnSpPr>
            <p:nvPr/>
          </p:nvCxnSpPr>
          <p:spPr>
            <a:xfrm>
              <a:off x="1600424" y="2107929"/>
              <a:ext cx="110780" cy="74787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1EC3898-B3A4-450E-D735-B8D8B7386FF5}"/>
                </a:ext>
              </a:extLst>
            </p:cNvPr>
            <p:cNvCxnSpPr>
              <a:cxnSpLocks/>
            </p:cNvCxnSpPr>
            <p:nvPr/>
          </p:nvCxnSpPr>
          <p:spPr>
            <a:xfrm>
              <a:off x="1594522" y="2173785"/>
              <a:ext cx="272363" cy="161837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8F0E42A-5767-537A-ACF6-7FCA8BCA9A7E}"/>
                </a:ext>
              </a:extLst>
            </p:cNvPr>
            <p:cNvCxnSpPr>
              <a:cxnSpLocks/>
              <a:endCxn id="78" idx="0"/>
            </p:cNvCxnSpPr>
            <p:nvPr/>
          </p:nvCxnSpPr>
          <p:spPr>
            <a:xfrm flipV="1">
              <a:off x="1582037" y="1881578"/>
              <a:ext cx="151954" cy="509183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E9BE6F2-ABD7-2055-05F4-583575DC5B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7137" y="1880830"/>
              <a:ext cx="128118" cy="81512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506E91C-34C9-D83C-BF2A-FEE731957F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0975" y="2330850"/>
              <a:ext cx="136803" cy="8524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BF134B7-7916-239E-ADF2-ED8053429797}"/>
                </a:ext>
              </a:extLst>
            </p:cNvPr>
            <p:cNvCxnSpPr>
              <a:cxnSpLocks/>
            </p:cNvCxnSpPr>
            <p:nvPr/>
          </p:nvCxnSpPr>
          <p:spPr>
            <a:xfrm>
              <a:off x="1593578" y="2417803"/>
              <a:ext cx="131677" cy="27831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36C9673-A027-566D-24C7-F8D4C9D8305B}"/>
                </a:ext>
              </a:extLst>
            </p:cNvPr>
            <p:cNvCxnSpPr>
              <a:cxnSpLocks/>
            </p:cNvCxnSpPr>
            <p:nvPr/>
          </p:nvCxnSpPr>
          <p:spPr>
            <a:xfrm>
              <a:off x="1589655" y="2337335"/>
              <a:ext cx="135600" cy="108299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7B62353-ED75-AECC-8E43-5FC7C152B813}"/>
                </a:ext>
              </a:extLst>
            </p:cNvPr>
            <p:cNvCxnSpPr>
              <a:cxnSpLocks/>
            </p:cNvCxnSpPr>
            <p:nvPr/>
          </p:nvCxnSpPr>
          <p:spPr>
            <a:xfrm>
              <a:off x="1888974" y="1930621"/>
              <a:ext cx="110780" cy="74787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77F5CC8-E7C0-C7C1-01D0-ACF829675C3D}"/>
                </a:ext>
              </a:extLst>
            </p:cNvPr>
            <p:cNvCxnSpPr>
              <a:cxnSpLocks/>
            </p:cNvCxnSpPr>
            <p:nvPr/>
          </p:nvCxnSpPr>
          <p:spPr>
            <a:xfrm>
              <a:off x="1892910" y="2024105"/>
              <a:ext cx="110780" cy="74787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BF8F487-1304-720A-BEDF-65CDA5F8AAB7}"/>
                </a:ext>
              </a:extLst>
            </p:cNvPr>
            <p:cNvCxnSpPr>
              <a:cxnSpLocks/>
            </p:cNvCxnSpPr>
            <p:nvPr/>
          </p:nvCxnSpPr>
          <p:spPr>
            <a:xfrm>
              <a:off x="1900947" y="2136285"/>
              <a:ext cx="110780" cy="74787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D5BB838-58AB-D5B2-6409-FC93FC0D6DE7}"/>
                </a:ext>
              </a:extLst>
            </p:cNvPr>
            <p:cNvCxnSpPr>
              <a:cxnSpLocks/>
            </p:cNvCxnSpPr>
            <p:nvPr/>
          </p:nvCxnSpPr>
          <p:spPr>
            <a:xfrm>
              <a:off x="1895045" y="2202141"/>
              <a:ext cx="117536" cy="37393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3F72794-839D-A0A7-1E6E-86E78138A8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1184" y="1859031"/>
              <a:ext cx="152770" cy="467102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C3A7D8D-D542-E0D1-6936-0478D9F7DF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7660" y="1909186"/>
              <a:ext cx="128118" cy="81512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403CEA3-8DC5-BE74-0CFA-11BB920A7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1498" y="2359206"/>
              <a:ext cx="136803" cy="8524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D1EB25F-FB83-5826-4871-929433AB1153}"/>
                </a:ext>
              </a:extLst>
            </p:cNvPr>
            <p:cNvCxnSpPr>
              <a:cxnSpLocks/>
            </p:cNvCxnSpPr>
            <p:nvPr/>
          </p:nvCxnSpPr>
          <p:spPr>
            <a:xfrm>
              <a:off x="1894101" y="2446159"/>
              <a:ext cx="131677" cy="27831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9364449-38B9-52B9-9F62-C48D6FDD1C1C}"/>
                </a:ext>
              </a:extLst>
            </p:cNvPr>
            <p:cNvCxnSpPr>
              <a:cxnSpLocks/>
            </p:cNvCxnSpPr>
            <p:nvPr/>
          </p:nvCxnSpPr>
          <p:spPr>
            <a:xfrm>
              <a:off x="1890178" y="2365691"/>
              <a:ext cx="135600" cy="108299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4DBB184-6A5D-7367-850B-6247718800ED}"/>
                </a:ext>
              </a:extLst>
            </p:cNvPr>
            <p:cNvCxnSpPr>
              <a:cxnSpLocks/>
            </p:cNvCxnSpPr>
            <p:nvPr/>
          </p:nvCxnSpPr>
          <p:spPr>
            <a:xfrm>
              <a:off x="1899136" y="2077696"/>
              <a:ext cx="107174" cy="509335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FB57EC-C1DD-22F3-E45B-128751316968}"/>
                </a:ext>
              </a:extLst>
            </p:cNvPr>
            <p:cNvCxnSpPr>
              <a:cxnSpLocks/>
              <a:endCxn id="76" idx="0"/>
            </p:cNvCxnSpPr>
            <p:nvPr/>
          </p:nvCxnSpPr>
          <p:spPr>
            <a:xfrm flipV="1">
              <a:off x="1873501" y="1765288"/>
              <a:ext cx="203741" cy="15511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C2F0682-8C30-FD9D-F13A-6008C8F0E591}"/>
                </a:ext>
              </a:extLst>
            </p:cNvPr>
            <p:cNvCxnSpPr>
              <a:cxnSpLocks/>
            </p:cNvCxnSpPr>
            <p:nvPr/>
          </p:nvCxnSpPr>
          <p:spPr>
            <a:xfrm>
              <a:off x="1589073" y="2214465"/>
              <a:ext cx="272363" cy="161837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C68F71B-F15B-C211-D8AC-F0B1949E80C9}"/>
                </a:ext>
              </a:extLst>
            </p:cNvPr>
            <p:cNvCxnSpPr>
              <a:cxnSpLocks/>
              <a:stCxn id="77" idx="2"/>
            </p:cNvCxnSpPr>
            <p:nvPr/>
          </p:nvCxnSpPr>
          <p:spPr>
            <a:xfrm flipV="1">
              <a:off x="1575735" y="1932990"/>
              <a:ext cx="468901" cy="496667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AAF79A9-66A4-3291-D1F0-CC74F346B8E7}"/>
                </a:ext>
              </a:extLst>
            </p:cNvPr>
            <p:cNvSpPr/>
            <p:nvPr/>
          </p:nvSpPr>
          <p:spPr>
            <a:xfrm>
              <a:off x="1190996" y="1790698"/>
              <a:ext cx="142875" cy="828675"/>
            </a:xfrm>
            <a:prstGeom prst="rect">
              <a:avLst/>
            </a:prstGeom>
            <a:solidFill>
              <a:srgbClr val="4C376B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B30ACDE-B69E-4649-4FBA-217E4E9A0516}"/>
                </a:ext>
              </a:extLst>
            </p:cNvPr>
            <p:cNvSpPr/>
            <p:nvPr/>
          </p:nvSpPr>
          <p:spPr>
            <a:xfrm>
              <a:off x="2005804" y="1765288"/>
              <a:ext cx="142875" cy="828675"/>
            </a:xfrm>
            <a:prstGeom prst="rect">
              <a:avLst/>
            </a:prstGeom>
            <a:solidFill>
              <a:srgbClr val="4C376B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80ABCBA-A192-61A3-F50F-3F581D83F0D6}"/>
                </a:ext>
              </a:extLst>
            </p:cNvPr>
            <p:cNvSpPr/>
            <p:nvPr/>
          </p:nvSpPr>
          <p:spPr>
            <a:xfrm>
              <a:off x="1552875" y="1864853"/>
              <a:ext cx="45719" cy="564804"/>
            </a:xfrm>
            <a:prstGeom prst="rect">
              <a:avLst/>
            </a:prstGeom>
            <a:solidFill>
              <a:srgbClr val="4C376B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4168671-7EB5-443A-E5C0-CCBFB901275B}"/>
                </a:ext>
              </a:extLst>
            </p:cNvPr>
            <p:cNvSpPr/>
            <p:nvPr/>
          </p:nvSpPr>
          <p:spPr>
            <a:xfrm>
              <a:off x="1711131" y="1881578"/>
              <a:ext cx="45719" cy="564804"/>
            </a:xfrm>
            <a:prstGeom prst="rect">
              <a:avLst/>
            </a:prstGeom>
            <a:solidFill>
              <a:srgbClr val="4C376B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3530BA7-025F-FD8C-E71D-E2048598ED8B}"/>
                </a:ext>
              </a:extLst>
            </p:cNvPr>
            <p:cNvSpPr/>
            <p:nvPr/>
          </p:nvSpPr>
          <p:spPr>
            <a:xfrm>
              <a:off x="1855411" y="1911122"/>
              <a:ext cx="45719" cy="564804"/>
            </a:xfrm>
            <a:prstGeom prst="rect">
              <a:avLst/>
            </a:prstGeom>
            <a:solidFill>
              <a:srgbClr val="4C376B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A501B09-4146-D988-A969-5269D961D614}"/>
                </a:ext>
              </a:extLst>
            </p:cNvPr>
            <p:cNvCxnSpPr>
              <a:cxnSpLocks/>
            </p:cNvCxnSpPr>
            <p:nvPr/>
          </p:nvCxnSpPr>
          <p:spPr>
            <a:xfrm>
              <a:off x="1714726" y="2329954"/>
              <a:ext cx="290019" cy="217113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D9816BC-5CD4-43B6-D78B-6A2ED02E5DEA}"/>
              </a:ext>
            </a:extLst>
          </p:cNvPr>
          <p:cNvSpPr txBox="1"/>
          <p:nvPr/>
        </p:nvSpPr>
        <p:spPr>
          <a:xfrm>
            <a:off x="3851265" y="3468957"/>
            <a:ext cx="10823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n w="3175"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predictor</a:t>
            </a:r>
          </a:p>
        </p:txBody>
      </p:sp>
      <p:sp>
        <p:nvSpPr>
          <p:cNvPr id="82" name="Thought Bubble: Cloud 81">
            <a:extLst>
              <a:ext uri="{FF2B5EF4-FFF2-40B4-BE49-F238E27FC236}">
                <a16:creationId xmlns:a16="http://schemas.microsoft.com/office/drawing/2014/main" id="{0B8B82E4-1824-902B-8B38-08325D0EF875}"/>
              </a:ext>
            </a:extLst>
          </p:cNvPr>
          <p:cNvSpPr/>
          <p:nvPr/>
        </p:nvSpPr>
        <p:spPr>
          <a:xfrm>
            <a:off x="6976761" y="2705852"/>
            <a:ext cx="1404678" cy="650436"/>
          </a:xfrm>
          <a:prstGeom prst="cloudCallout">
            <a:avLst>
              <a:gd name="adj1" fmla="val -29423"/>
              <a:gd name="adj2" fmla="val 74215"/>
            </a:avLst>
          </a:prstGeom>
          <a:solidFill>
            <a:srgbClr val="4C376B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priors</a:t>
            </a:r>
          </a:p>
        </p:txBody>
      </p:sp>
      <p:pic>
        <p:nvPicPr>
          <p:cNvPr id="84" name="&gt;&gt;">
            <a:extLst>
              <a:ext uri="{FF2B5EF4-FFF2-40B4-BE49-F238E27FC236}">
                <a16:creationId xmlns:a16="http://schemas.microsoft.com/office/drawing/2014/main" id="{21D19F57-19BB-8A78-1F7C-0993F388E9D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1189" t="2816" b="4566"/>
          <a:stretch>
            <a:fillRect/>
          </a:stretch>
        </p:blipFill>
        <p:spPr>
          <a:xfrm>
            <a:off x="8568663" y="2186870"/>
            <a:ext cx="384794" cy="1617856"/>
          </a:xfrm>
          <a:custGeom>
            <a:avLst/>
            <a:gdLst>
              <a:gd name="connsiteX0" fmla="*/ 0 w 384794"/>
              <a:gd name="connsiteY0" fmla="*/ 0 h 1617856"/>
              <a:gd name="connsiteX1" fmla="*/ 384794 w 384794"/>
              <a:gd name="connsiteY1" fmla="*/ 0 h 1617856"/>
              <a:gd name="connsiteX2" fmla="*/ 384794 w 384794"/>
              <a:gd name="connsiteY2" fmla="*/ 1617856 h 1617856"/>
              <a:gd name="connsiteX3" fmla="*/ 0 w 384794"/>
              <a:gd name="connsiteY3" fmla="*/ 1617856 h 1617856"/>
              <a:gd name="connsiteX4" fmla="*/ 0 w 384794"/>
              <a:gd name="connsiteY4" fmla="*/ 0 h 1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794" h="1617856">
                <a:moveTo>
                  <a:pt x="0" y="0"/>
                </a:moveTo>
                <a:lnTo>
                  <a:pt x="384794" y="0"/>
                </a:lnTo>
                <a:lnTo>
                  <a:pt x="384794" y="1617856"/>
                </a:lnTo>
                <a:lnTo>
                  <a:pt x="0" y="161785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5" name="&lt;&lt;">
            <a:extLst>
              <a:ext uri="{FF2B5EF4-FFF2-40B4-BE49-F238E27FC236}">
                <a16:creationId xmlns:a16="http://schemas.microsoft.com/office/drawing/2014/main" id="{BACB1B98-A0C6-2F02-9146-E9B06ADE9B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01" r="91321" b="3580"/>
          <a:stretch>
            <a:fillRect/>
          </a:stretch>
        </p:blipFill>
        <p:spPr>
          <a:xfrm>
            <a:off x="3252822" y="2281082"/>
            <a:ext cx="379031" cy="1617856"/>
          </a:xfrm>
          <a:custGeom>
            <a:avLst/>
            <a:gdLst>
              <a:gd name="connsiteX0" fmla="*/ 0 w 379031"/>
              <a:gd name="connsiteY0" fmla="*/ 0 h 1617856"/>
              <a:gd name="connsiteX1" fmla="*/ 379031 w 379031"/>
              <a:gd name="connsiteY1" fmla="*/ 0 h 1617856"/>
              <a:gd name="connsiteX2" fmla="*/ 379031 w 379031"/>
              <a:gd name="connsiteY2" fmla="*/ 313064 h 1617856"/>
              <a:gd name="connsiteX3" fmla="*/ 347142 w 379031"/>
              <a:gd name="connsiteY3" fmla="*/ 356422 h 1617856"/>
              <a:gd name="connsiteX4" fmla="*/ 323851 w 379031"/>
              <a:gd name="connsiteY4" fmla="*/ 401492 h 1617856"/>
              <a:gd name="connsiteX5" fmla="*/ 358844 w 379031"/>
              <a:gd name="connsiteY5" fmla="*/ 644581 h 1617856"/>
              <a:gd name="connsiteX6" fmla="*/ 379031 w 379031"/>
              <a:gd name="connsiteY6" fmla="*/ 679437 h 1617856"/>
              <a:gd name="connsiteX7" fmla="*/ 379031 w 379031"/>
              <a:gd name="connsiteY7" fmla="*/ 1617856 h 1617856"/>
              <a:gd name="connsiteX8" fmla="*/ 0 w 379031"/>
              <a:gd name="connsiteY8" fmla="*/ 1617856 h 1617856"/>
              <a:gd name="connsiteX9" fmla="*/ 0 w 379031"/>
              <a:gd name="connsiteY9" fmla="*/ 0 h 1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031" h="1617856">
                <a:moveTo>
                  <a:pt x="0" y="0"/>
                </a:moveTo>
                <a:lnTo>
                  <a:pt x="379031" y="0"/>
                </a:lnTo>
                <a:lnTo>
                  <a:pt x="379031" y="313064"/>
                </a:lnTo>
                <a:lnTo>
                  <a:pt x="347142" y="356422"/>
                </a:lnTo>
                <a:cubicBezTo>
                  <a:pt x="336943" y="372456"/>
                  <a:pt x="329060" y="387576"/>
                  <a:pt x="323851" y="401492"/>
                </a:cubicBezTo>
                <a:cubicBezTo>
                  <a:pt x="298848" y="468289"/>
                  <a:pt x="316707" y="557457"/>
                  <a:pt x="358844" y="644581"/>
                </a:cubicBezTo>
                <a:lnTo>
                  <a:pt x="379031" y="679437"/>
                </a:lnTo>
                <a:lnTo>
                  <a:pt x="379031" y="1617856"/>
                </a:lnTo>
                <a:lnTo>
                  <a:pt x="0" y="161785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F2BAEF6-252A-25B2-FC21-8125453A4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847" y="2813191"/>
            <a:ext cx="13144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5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11BF-4E5F-46AB-8C8C-9BB9FA62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328" y="2411507"/>
            <a:ext cx="8192622" cy="1325563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INFORMATION-BASED LOSSES</a:t>
            </a:r>
            <a:br>
              <a:rPr lang="en-US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as Inconsistencies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8932-970B-4063-B011-F9A4002E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58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1257A66-7360-769E-F002-8E1F2F91C7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728" r="54177"/>
          <a:stretch/>
        </p:blipFill>
        <p:spPr>
          <a:xfrm>
            <a:off x="6955141" y="1948518"/>
            <a:ext cx="733425" cy="1410991"/>
          </a:xfrm>
          <a:custGeom>
            <a:avLst/>
            <a:gdLst>
              <a:gd name="connsiteX0" fmla="*/ 0 w 733425"/>
              <a:gd name="connsiteY0" fmla="*/ 0 h 1410991"/>
              <a:gd name="connsiteX1" fmla="*/ 733425 w 733425"/>
              <a:gd name="connsiteY1" fmla="*/ 0 h 1410991"/>
              <a:gd name="connsiteX2" fmla="*/ 733425 w 733425"/>
              <a:gd name="connsiteY2" fmla="*/ 1410991 h 1410991"/>
              <a:gd name="connsiteX3" fmla="*/ 0 w 733425"/>
              <a:gd name="connsiteY3" fmla="*/ 1410991 h 1410991"/>
              <a:gd name="connsiteX4" fmla="*/ 0 w 733425"/>
              <a:gd name="connsiteY4" fmla="*/ 0 h 141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1410991">
                <a:moveTo>
                  <a:pt x="0" y="0"/>
                </a:moveTo>
                <a:lnTo>
                  <a:pt x="733425" y="0"/>
                </a:lnTo>
                <a:lnTo>
                  <a:pt x="733425" y="1410991"/>
                </a:lnTo>
                <a:lnTo>
                  <a:pt x="0" y="141099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0C5EAA-7476-D36A-4D5B-B6A6A144C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057" r="20945"/>
          <a:stretch/>
        </p:blipFill>
        <p:spPr>
          <a:xfrm>
            <a:off x="3981451" y="2025886"/>
            <a:ext cx="1647825" cy="1256257"/>
          </a:xfrm>
          <a:custGeom>
            <a:avLst/>
            <a:gdLst>
              <a:gd name="connsiteX0" fmla="*/ 0 w 1647825"/>
              <a:gd name="connsiteY0" fmla="*/ 0 h 1256257"/>
              <a:gd name="connsiteX1" fmla="*/ 1647825 w 1647825"/>
              <a:gd name="connsiteY1" fmla="*/ 0 h 1256257"/>
              <a:gd name="connsiteX2" fmla="*/ 1647825 w 1647825"/>
              <a:gd name="connsiteY2" fmla="*/ 1256257 h 1256257"/>
              <a:gd name="connsiteX3" fmla="*/ 0 w 1647825"/>
              <a:gd name="connsiteY3" fmla="*/ 1256257 h 1256257"/>
              <a:gd name="connsiteX4" fmla="*/ 0 w 1647825"/>
              <a:gd name="connsiteY4" fmla="*/ 0 h 125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7825" h="1256257">
                <a:moveTo>
                  <a:pt x="0" y="0"/>
                </a:moveTo>
                <a:lnTo>
                  <a:pt x="1647825" y="0"/>
                </a:lnTo>
                <a:lnTo>
                  <a:pt x="1647825" y="1256257"/>
                </a:lnTo>
                <a:lnTo>
                  <a:pt x="0" y="125625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432420-49D9-6518-418C-25BFD0FBB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3102" r="1"/>
          <a:stretch/>
        </p:blipFill>
        <p:spPr>
          <a:xfrm>
            <a:off x="6455949" y="2025886"/>
            <a:ext cx="405944" cy="1256257"/>
          </a:xfrm>
          <a:custGeom>
            <a:avLst/>
            <a:gdLst>
              <a:gd name="connsiteX0" fmla="*/ 0 w 405944"/>
              <a:gd name="connsiteY0" fmla="*/ 0 h 1256257"/>
              <a:gd name="connsiteX1" fmla="*/ 405944 w 405944"/>
              <a:gd name="connsiteY1" fmla="*/ 0 h 1256257"/>
              <a:gd name="connsiteX2" fmla="*/ 405944 w 405944"/>
              <a:gd name="connsiteY2" fmla="*/ 1256257 h 1256257"/>
              <a:gd name="connsiteX3" fmla="*/ 0 w 405944"/>
              <a:gd name="connsiteY3" fmla="*/ 1256257 h 1256257"/>
              <a:gd name="connsiteX4" fmla="*/ 0 w 405944"/>
              <a:gd name="connsiteY4" fmla="*/ 0 h 125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5944" h="1256257">
                <a:moveTo>
                  <a:pt x="0" y="0"/>
                </a:moveTo>
                <a:lnTo>
                  <a:pt x="405944" y="0"/>
                </a:lnTo>
                <a:lnTo>
                  <a:pt x="405944" y="1256257"/>
                </a:lnTo>
                <a:lnTo>
                  <a:pt x="0" y="125625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F91489-F329-BF95-C752-D35B76534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823" r="48943"/>
          <a:stretch/>
        </p:blipFill>
        <p:spPr>
          <a:xfrm>
            <a:off x="3673404" y="2025886"/>
            <a:ext cx="308047" cy="1256257"/>
          </a:xfrm>
          <a:custGeom>
            <a:avLst/>
            <a:gdLst>
              <a:gd name="connsiteX0" fmla="*/ 0 w 308047"/>
              <a:gd name="connsiteY0" fmla="*/ 0 h 1256257"/>
              <a:gd name="connsiteX1" fmla="*/ 308047 w 308047"/>
              <a:gd name="connsiteY1" fmla="*/ 0 h 1256257"/>
              <a:gd name="connsiteX2" fmla="*/ 308047 w 308047"/>
              <a:gd name="connsiteY2" fmla="*/ 1256257 h 1256257"/>
              <a:gd name="connsiteX3" fmla="*/ 0 w 308047"/>
              <a:gd name="connsiteY3" fmla="*/ 1256257 h 1256257"/>
              <a:gd name="connsiteX4" fmla="*/ 0 w 308047"/>
              <a:gd name="connsiteY4" fmla="*/ 0 h 125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047" h="1256257">
                <a:moveTo>
                  <a:pt x="0" y="0"/>
                </a:moveTo>
                <a:lnTo>
                  <a:pt x="308047" y="0"/>
                </a:lnTo>
                <a:lnTo>
                  <a:pt x="308047" y="1256257"/>
                </a:lnTo>
                <a:lnTo>
                  <a:pt x="0" y="125625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CD5FF3-8C9F-8C3B-49A3-DF59FD6FD7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9055" r="6898"/>
          <a:stretch/>
        </p:blipFill>
        <p:spPr>
          <a:xfrm>
            <a:off x="5629275" y="2025886"/>
            <a:ext cx="826674" cy="1256257"/>
          </a:xfrm>
          <a:custGeom>
            <a:avLst/>
            <a:gdLst>
              <a:gd name="connsiteX0" fmla="*/ 0 w 826674"/>
              <a:gd name="connsiteY0" fmla="*/ 0 h 1256257"/>
              <a:gd name="connsiteX1" fmla="*/ 826674 w 826674"/>
              <a:gd name="connsiteY1" fmla="*/ 0 h 1256257"/>
              <a:gd name="connsiteX2" fmla="*/ 826674 w 826674"/>
              <a:gd name="connsiteY2" fmla="*/ 1256257 h 1256257"/>
              <a:gd name="connsiteX3" fmla="*/ 0 w 826674"/>
              <a:gd name="connsiteY3" fmla="*/ 1256257 h 1256257"/>
              <a:gd name="connsiteX4" fmla="*/ 0 w 826674"/>
              <a:gd name="connsiteY4" fmla="*/ 0 h 1256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6674" h="1256257">
                <a:moveTo>
                  <a:pt x="0" y="0"/>
                </a:moveTo>
                <a:lnTo>
                  <a:pt x="826674" y="0"/>
                </a:lnTo>
                <a:lnTo>
                  <a:pt x="826674" y="1256257"/>
                </a:lnTo>
                <a:lnTo>
                  <a:pt x="0" y="125625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1319901-7E0D-48A7-B2B5-101576BC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Information Content  / Surprisal  / NLL</a:t>
            </a:r>
            <a:br>
              <a:rPr lang="en-US" b="1" dirty="0"/>
            </a:br>
            <a:r>
              <a:rPr lang="en-US" b="1" dirty="0"/>
              <a:t>	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 Inconsistency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E5A47F4-CC1D-41CD-AA20-C4EAA62B3D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94957" y="4705260"/>
                <a:ext cx="7607721" cy="9103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standard measure of discrepancy between </a:t>
                </a:r>
                <a:br>
                  <a:rPr lang="en-US" dirty="0"/>
                </a:br>
                <a:r>
                  <a:rPr lang="en-US" dirty="0"/>
                  <a:t>probability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and outcome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E5A47F4-CC1D-41CD-AA20-C4EAA62B3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94957" y="4705260"/>
                <a:ext cx="7607721" cy="910381"/>
              </a:xfrm>
              <a:blipFill>
                <a:blip r:embed="rId3"/>
                <a:stretch>
                  <a:fillRect l="-1603" t="-12081" b="-14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5DC30668-0334-20DB-DAF5-AF2BA0105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29" r="51121"/>
          <a:stretch>
            <a:fillRect/>
          </a:stretch>
        </p:blipFill>
        <p:spPr bwMode="auto">
          <a:xfrm flipH="1">
            <a:off x="7932887" y="3319066"/>
            <a:ext cx="438039" cy="910381"/>
          </a:xfrm>
          <a:custGeom>
            <a:avLst/>
            <a:gdLst>
              <a:gd name="connsiteX0" fmla="*/ 0 w 466725"/>
              <a:gd name="connsiteY0" fmla="*/ 0 h 910381"/>
              <a:gd name="connsiteX1" fmla="*/ 466725 w 466725"/>
              <a:gd name="connsiteY1" fmla="*/ 0 h 910381"/>
              <a:gd name="connsiteX2" fmla="*/ 466725 w 466725"/>
              <a:gd name="connsiteY2" fmla="*/ 910381 h 910381"/>
              <a:gd name="connsiteX3" fmla="*/ 0 w 466725"/>
              <a:gd name="connsiteY3" fmla="*/ 910381 h 910381"/>
              <a:gd name="connsiteX4" fmla="*/ 0 w 466725"/>
              <a:gd name="connsiteY4" fmla="*/ 0 h 91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6725" h="910381">
                <a:moveTo>
                  <a:pt x="0" y="0"/>
                </a:moveTo>
                <a:lnTo>
                  <a:pt x="466725" y="0"/>
                </a:lnTo>
                <a:lnTo>
                  <a:pt x="466725" y="910381"/>
                </a:lnTo>
                <a:lnTo>
                  <a:pt x="0" y="910381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7B1F29C-8420-136A-CFA7-E21591A78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71"/>
          <a:stretch>
            <a:fillRect/>
          </a:stretch>
        </p:blipFill>
        <p:spPr bwMode="auto">
          <a:xfrm>
            <a:off x="8610600" y="3333059"/>
            <a:ext cx="1579259" cy="910381"/>
          </a:xfrm>
          <a:custGeom>
            <a:avLst/>
            <a:gdLst>
              <a:gd name="connsiteX0" fmla="*/ 0 w 1579259"/>
              <a:gd name="connsiteY0" fmla="*/ 0 h 910381"/>
              <a:gd name="connsiteX1" fmla="*/ 1579259 w 1579259"/>
              <a:gd name="connsiteY1" fmla="*/ 0 h 910381"/>
              <a:gd name="connsiteX2" fmla="*/ 1579259 w 1579259"/>
              <a:gd name="connsiteY2" fmla="*/ 910381 h 910381"/>
              <a:gd name="connsiteX3" fmla="*/ 0 w 1579259"/>
              <a:gd name="connsiteY3" fmla="*/ 910381 h 910381"/>
              <a:gd name="connsiteX4" fmla="*/ 0 w 1579259"/>
              <a:gd name="connsiteY4" fmla="*/ 0 h 91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259" h="910381">
                <a:moveTo>
                  <a:pt x="0" y="0"/>
                </a:moveTo>
                <a:lnTo>
                  <a:pt x="1579259" y="0"/>
                </a:lnTo>
                <a:lnTo>
                  <a:pt x="1579259" y="910381"/>
                </a:lnTo>
                <a:lnTo>
                  <a:pt x="0" y="910381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915076-17BF-61C1-4DAC-0B38CAA23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79"/>
          <a:stretch>
            <a:fillRect/>
          </a:stretch>
        </p:blipFill>
        <p:spPr bwMode="auto">
          <a:xfrm>
            <a:off x="7688566" y="2291216"/>
            <a:ext cx="2139840" cy="910381"/>
          </a:xfrm>
          <a:custGeom>
            <a:avLst/>
            <a:gdLst>
              <a:gd name="connsiteX0" fmla="*/ 0 w 2139840"/>
              <a:gd name="connsiteY0" fmla="*/ 0 h 910381"/>
              <a:gd name="connsiteX1" fmla="*/ 2139840 w 2139840"/>
              <a:gd name="connsiteY1" fmla="*/ 0 h 910381"/>
              <a:gd name="connsiteX2" fmla="*/ 2139840 w 2139840"/>
              <a:gd name="connsiteY2" fmla="*/ 910381 h 910381"/>
              <a:gd name="connsiteX3" fmla="*/ 0 w 2139840"/>
              <a:gd name="connsiteY3" fmla="*/ 910381 h 910381"/>
              <a:gd name="connsiteX4" fmla="*/ 0 w 2139840"/>
              <a:gd name="connsiteY4" fmla="*/ 0 h 91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9840" h="910381">
                <a:moveTo>
                  <a:pt x="0" y="0"/>
                </a:moveTo>
                <a:lnTo>
                  <a:pt x="2139840" y="0"/>
                </a:lnTo>
                <a:lnTo>
                  <a:pt x="2139840" y="910381"/>
                </a:lnTo>
                <a:lnTo>
                  <a:pt x="0" y="910381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426C3A-DF5C-43A5-9621-6D739FCE8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8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D783C-3CE4-4D01-BCCE-1B142F1F4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49" y="158341"/>
            <a:ext cx="10558272" cy="1325563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b="1" dirty="0"/>
              <a:t>Variants of Information Content</a:t>
            </a:r>
            <a:br>
              <a:rPr lang="en-US" b="1" dirty="0"/>
            </a:br>
            <a:r>
              <a:rPr lang="en-US" b="1" dirty="0"/>
              <a:t>	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 Inconsistencies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CDB9A-6142-4887-8887-3492C3F40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463" y="1810602"/>
            <a:ext cx="11390161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Marginal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Information</a:t>
            </a:r>
          </a:p>
          <a:p>
            <a:pPr lvl="1"/>
            <a:r>
              <a:rPr lang="en-US" dirty="0"/>
              <a:t>for partial observations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Conditional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Information 		</a:t>
            </a:r>
          </a:p>
          <a:p>
            <a:pPr lvl="1"/>
            <a:r>
              <a:rPr lang="en-US" dirty="0"/>
              <a:t>for conditional models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Average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Information</a:t>
            </a:r>
          </a:p>
          <a:p>
            <a:pPr lvl="1"/>
            <a:r>
              <a:rPr lang="en-US" dirty="0"/>
              <a:t>Works for whole dataset                         at once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C964B-0B47-4979-9F5D-8EBE0D9A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18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071346A-EDC9-DD1E-F045-575EE976C29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4402" r="23043"/>
          <a:stretch>
            <a:fillRect/>
          </a:stretch>
        </p:blipFill>
        <p:spPr>
          <a:xfrm>
            <a:off x="7058697" y="1678314"/>
            <a:ext cx="1711817" cy="1156213"/>
          </a:xfrm>
          <a:custGeom>
            <a:avLst/>
            <a:gdLst>
              <a:gd name="connsiteX0" fmla="*/ 0 w 1711817"/>
              <a:gd name="connsiteY0" fmla="*/ 0 h 1156213"/>
              <a:gd name="connsiteX1" fmla="*/ 1711817 w 1711817"/>
              <a:gd name="connsiteY1" fmla="*/ 0 h 1156213"/>
              <a:gd name="connsiteX2" fmla="*/ 1711817 w 1711817"/>
              <a:gd name="connsiteY2" fmla="*/ 1156213 h 1156213"/>
              <a:gd name="connsiteX3" fmla="*/ 0 w 1711817"/>
              <a:gd name="connsiteY3" fmla="*/ 1156213 h 1156213"/>
              <a:gd name="connsiteX4" fmla="*/ 0 w 1711817"/>
              <a:gd name="connsiteY4" fmla="*/ 0 h 115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1817" h="1156213">
                <a:moveTo>
                  <a:pt x="0" y="0"/>
                </a:moveTo>
                <a:lnTo>
                  <a:pt x="1711817" y="0"/>
                </a:lnTo>
                <a:lnTo>
                  <a:pt x="1711817" y="1156213"/>
                </a:lnTo>
                <a:lnTo>
                  <a:pt x="0" y="115621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73B321-EA5E-D9B2-9204-FBF6CF03560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0115"/>
          <a:stretch>
            <a:fillRect/>
          </a:stretch>
        </p:blipFill>
        <p:spPr>
          <a:xfrm>
            <a:off x="9462424" y="1678314"/>
            <a:ext cx="519776" cy="1156213"/>
          </a:xfrm>
          <a:custGeom>
            <a:avLst/>
            <a:gdLst>
              <a:gd name="connsiteX0" fmla="*/ 0 w 519776"/>
              <a:gd name="connsiteY0" fmla="*/ 0 h 1156213"/>
              <a:gd name="connsiteX1" fmla="*/ 519776 w 519776"/>
              <a:gd name="connsiteY1" fmla="*/ 0 h 1156213"/>
              <a:gd name="connsiteX2" fmla="*/ 519776 w 519776"/>
              <a:gd name="connsiteY2" fmla="*/ 1156213 h 1156213"/>
              <a:gd name="connsiteX3" fmla="*/ 0 w 519776"/>
              <a:gd name="connsiteY3" fmla="*/ 1156213 h 1156213"/>
              <a:gd name="connsiteX4" fmla="*/ 0 w 519776"/>
              <a:gd name="connsiteY4" fmla="*/ 0 h 115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776" h="1156213">
                <a:moveTo>
                  <a:pt x="0" y="0"/>
                </a:moveTo>
                <a:lnTo>
                  <a:pt x="519776" y="0"/>
                </a:lnTo>
                <a:lnTo>
                  <a:pt x="519776" y="1156213"/>
                </a:lnTo>
                <a:lnTo>
                  <a:pt x="0" y="115621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061C21-1698-D588-E5BC-EEAF1E9862F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5598"/>
          <a:stretch>
            <a:fillRect/>
          </a:stretch>
        </p:blipFill>
        <p:spPr>
          <a:xfrm>
            <a:off x="4723892" y="1678314"/>
            <a:ext cx="2334804" cy="1156213"/>
          </a:xfrm>
          <a:custGeom>
            <a:avLst/>
            <a:gdLst>
              <a:gd name="connsiteX0" fmla="*/ 0 w 2334804"/>
              <a:gd name="connsiteY0" fmla="*/ 0 h 1156213"/>
              <a:gd name="connsiteX1" fmla="*/ 2334804 w 2334804"/>
              <a:gd name="connsiteY1" fmla="*/ 0 h 1156213"/>
              <a:gd name="connsiteX2" fmla="*/ 2334804 w 2334804"/>
              <a:gd name="connsiteY2" fmla="*/ 1156213 h 1156213"/>
              <a:gd name="connsiteX3" fmla="*/ 0 w 2334804"/>
              <a:gd name="connsiteY3" fmla="*/ 1156213 h 1156213"/>
              <a:gd name="connsiteX4" fmla="*/ 0 w 2334804"/>
              <a:gd name="connsiteY4" fmla="*/ 0 h 115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4804" h="1156213">
                <a:moveTo>
                  <a:pt x="0" y="0"/>
                </a:moveTo>
                <a:lnTo>
                  <a:pt x="2334804" y="0"/>
                </a:lnTo>
                <a:lnTo>
                  <a:pt x="2334804" y="1156213"/>
                </a:lnTo>
                <a:lnTo>
                  <a:pt x="0" y="115621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6C3B71-BF35-29B1-9C4A-9BDA752B7A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6957" r="9885"/>
          <a:stretch>
            <a:fillRect/>
          </a:stretch>
        </p:blipFill>
        <p:spPr>
          <a:xfrm>
            <a:off x="8770514" y="1678314"/>
            <a:ext cx="691911" cy="1156213"/>
          </a:xfrm>
          <a:custGeom>
            <a:avLst/>
            <a:gdLst>
              <a:gd name="connsiteX0" fmla="*/ 0 w 691911"/>
              <a:gd name="connsiteY0" fmla="*/ 0 h 1156213"/>
              <a:gd name="connsiteX1" fmla="*/ 691911 w 691911"/>
              <a:gd name="connsiteY1" fmla="*/ 0 h 1156213"/>
              <a:gd name="connsiteX2" fmla="*/ 691911 w 691911"/>
              <a:gd name="connsiteY2" fmla="*/ 1156213 h 1156213"/>
              <a:gd name="connsiteX3" fmla="*/ 0 w 691911"/>
              <a:gd name="connsiteY3" fmla="*/ 1156213 h 1156213"/>
              <a:gd name="connsiteX4" fmla="*/ 0 w 691911"/>
              <a:gd name="connsiteY4" fmla="*/ 0 h 1156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911" h="1156213">
                <a:moveTo>
                  <a:pt x="0" y="0"/>
                </a:moveTo>
                <a:lnTo>
                  <a:pt x="691911" y="0"/>
                </a:lnTo>
                <a:lnTo>
                  <a:pt x="691911" y="1156213"/>
                </a:lnTo>
                <a:lnTo>
                  <a:pt x="0" y="115621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4B6AB7F-C1CB-4581-8C3E-C543BDA15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392" y="4855901"/>
            <a:ext cx="1536748" cy="37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1047">
            <a:extLst>
              <a:ext uri="{FF2B5EF4-FFF2-40B4-BE49-F238E27FC236}">
                <a16:creationId xmlns:a16="http://schemas.microsoft.com/office/drawing/2014/main" id="{93D048DB-5655-A970-87B7-F4B7DFC969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3015" r="49049"/>
          <a:stretch>
            <a:fillRect/>
          </a:stretch>
        </p:blipFill>
        <p:spPr>
          <a:xfrm>
            <a:off x="5468544" y="5213056"/>
            <a:ext cx="678256" cy="1332848"/>
          </a:xfrm>
          <a:custGeom>
            <a:avLst/>
            <a:gdLst>
              <a:gd name="connsiteX0" fmla="*/ 0 w 678256"/>
              <a:gd name="connsiteY0" fmla="*/ 0 h 1332848"/>
              <a:gd name="connsiteX1" fmla="*/ 678256 w 678256"/>
              <a:gd name="connsiteY1" fmla="*/ 0 h 1332848"/>
              <a:gd name="connsiteX2" fmla="*/ 678256 w 678256"/>
              <a:gd name="connsiteY2" fmla="*/ 1332848 h 1332848"/>
              <a:gd name="connsiteX3" fmla="*/ 0 w 678256"/>
              <a:gd name="connsiteY3" fmla="*/ 1332848 h 1332848"/>
              <a:gd name="connsiteX4" fmla="*/ 0 w 678256"/>
              <a:gd name="connsiteY4" fmla="*/ 0 h 133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256" h="1332848">
                <a:moveTo>
                  <a:pt x="0" y="0"/>
                </a:moveTo>
                <a:lnTo>
                  <a:pt x="678256" y="0"/>
                </a:lnTo>
                <a:lnTo>
                  <a:pt x="678256" y="1332848"/>
                </a:lnTo>
                <a:lnTo>
                  <a:pt x="0" y="133284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47" name="Picture 1046">
            <a:extLst>
              <a:ext uri="{FF2B5EF4-FFF2-40B4-BE49-F238E27FC236}">
                <a16:creationId xmlns:a16="http://schemas.microsoft.com/office/drawing/2014/main" id="{467D14D9-84D5-DE22-9504-245AC746DA7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9243" r="29090"/>
          <a:stretch>
            <a:fillRect/>
          </a:stretch>
        </p:blipFill>
        <p:spPr>
          <a:xfrm>
            <a:off x="6855420" y="5213056"/>
            <a:ext cx="997048" cy="1332848"/>
          </a:xfrm>
          <a:custGeom>
            <a:avLst/>
            <a:gdLst>
              <a:gd name="connsiteX0" fmla="*/ 0 w 997048"/>
              <a:gd name="connsiteY0" fmla="*/ 0 h 1332848"/>
              <a:gd name="connsiteX1" fmla="*/ 997048 w 997048"/>
              <a:gd name="connsiteY1" fmla="*/ 0 h 1332848"/>
              <a:gd name="connsiteX2" fmla="*/ 997048 w 997048"/>
              <a:gd name="connsiteY2" fmla="*/ 1332848 h 1332848"/>
              <a:gd name="connsiteX3" fmla="*/ 0 w 997048"/>
              <a:gd name="connsiteY3" fmla="*/ 1332848 h 1332848"/>
              <a:gd name="connsiteX4" fmla="*/ 0 w 997048"/>
              <a:gd name="connsiteY4" fmla="*/ 0 h 133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7048" h="1332848">
                <a:moveTo>
                  <a:pt x="0" y="0"/>
                </a:moveTo>
                <a:lnTo>
                  <a:pt x="997048" y="0"/>
                </a:lnTo>
                <a:lnTo>
                  <a:pt x="997048" y="1332848"/>
                </a:lnTo>
                <a:lnTo>
                  <a:pt x="0" y="133284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44" name="Picture 1043">
            <a:extLst>
              <a:ext uri="{FF2B5EF4-FFF2-40B4-BE49-F238E27FC236}">
                <a16:creationId xmlns:a16="http://schemas.microsoft.com/office/drawing/2014/main" id="{96CE2FA8-1435-AD23-61C7-7E5759BD551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6985"/>
          <a:stretch>
            <a:fillRect/>
          </a:stretch>
        </p:blipFill>
        <p:spPr>
          <a:xfrm>
            <a:off x="1792545" y="5213056"/>
            <a:ext cx="3675999" cy="1332848"/>
          </a:xfrm>
          <a:custGeom>
            <a:avLst/>
            <a:gdLst>
              <a:gd name="connsiteX0" fmla="*/ 0 w 3675999"/>
              <a:gd name="connsiteY0" fmla="*/ 0 h 1332848"/>
              <a:gd name="connsiteX1" fmla="*/ 3675999 w 3675999"/>
              <a:gd name="connsiteY1" fmla="*/ 0 h 1332848"/>
              <a:gd name="connsiteX2" fmla="*/ 3675999 w 3675999"/>
              <a:gd name="connsiteY2" fmla="*/ 1332848 h 1332848"/>
              <a:gd name="connsiteX3" fmla="*/ 0 w 3675999"/>
              <a:gd name="connsiteY3" fmla="*/ 1332848 h 1332848"/>
              <a:gd name="connsiteX4" fmla="*/ 0 w 3675999"/>
              <a:gd name="connsiteY4" fmla="*/ 0 h 133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5999" h="1332848">
                <a:moveTo>
                  <a:pt x="0" y="0"/>
                </a:moveTo>
                <a:lnTo>
                  <a:pt x="3675999" y="0"/>
                </a:lnTo>
                <a:lnTo>
                  <a:pt x="3675999" y="1332848"/>
                </a:lnTo>
                <a:lnTo>
                  <a:pt x="0" y="133284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43" name="Picture 1042">
            <a:extLst>
              <a:ext uri="{FF2B5EF4-FFF2-40B4-BE49-F238E27FC236}">
                <a16:creationId xmlns:a16="http://schemas.microsoft.com/office/drawing/2014/main" id="{9C9C8594-6252-BB1A-5426-10EE043DA82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0951" r="40757"/>
          <a:stretch>
            <a:fillRect/>
          </a:stretch>
        </p:blipFill>
        <p:spPr>
          <a:xfrm>
            <a:off x="6146800" y="5213056"/>
            <a:ext cx="708620" cy="1332848"/>
          </a:xfrm>
          <a:custGeom>
            <a:avLst/>
            <a:gdLst>
              <a:gd name="connsiteX0" fmla="*/ 0 w 708620"/>
              <a:gd name="connsiteY0" fmla="*/ 0 h 1332848"/>
              <a:gd name="connsiteX1" fmla="*/ 708620 w 708620"/>
              <a:gd name="connsiteY1" fmla="*/ 0 h 1332848"/>
              <a:gd name="connsiteX2" fmla="*/ 708620 w 708620"/>
              <a:gd name="connsiteY2" fmla="*/ 1332848 h 1332848"/>
              <a:gd name="connsiteX3" fmla="*/ 0 w 708620"/>
              <a:gd name="connsiteY3" fmla="*/ 1332848 h 1332848"/>
              <a:gd name="connsiteX4" fmla="*/ 0 w 708620"/>
              <a:gd name="connsiteY4" fmla="*/ 0 h 133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8620" h="1332848">
                <a:moveTo>
                  <a:pt x="0" y="0"/>
                </a:moveTo>
                <a:lnTo>
                  <a:pt x="708620" y="0"/>
                </a:lnTo>
                <a:lnTo>
                  <a:pt x="708620" y="1332848"/>
                </a:lnTo>
                <a:lnTo>
                  <a:pt x="0" y="133284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42" name="Picture 1041">
            <a:extLst>
              <a:ext uri="{FF2B5EF4-FFF2-40B4-BE49-F238E27FC236}">
                <a16:creationId xmlns:a16="http://schemas.microsoft.com/office/drawing/2014/main" id="{72025D8C-7C42-6F5A-911B-38C1065B97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0910"/>
          <a:stretch>
            <a:fillRect/>
          </a:stretch>
        </p:blipFill>
        <p:spPr>
          <a:xfrm>
            <a:off x="7852468" y="5213056"/>
            <a:ext cx="2485978" cy="1332848"/>
          </a:xfrm>
          <a:custGeom>
            <a:avLst/>
            <a:gdLst>
              <a:gd name="connsiteX0" fmla="*/ 0 w 2485978"/>
              <a:gd name="connsiteY0" fmla="*/ 0 h 1332848"/>
              <a:gd name="connsiteX1" fmla="*/ 2485978 w 2485978"/>
              <a:gd name="connsiteY1" fmla="*/ 0 h 1332848"/>
              <a:gd name="connsiteX2" fmla="*/ 2485978 w 2485978"/>
              <a:gd name="connsiteY2" fmla="*/ 1332848 h 1332848"/>
              <a:gd name="connsiteX3" fmla="*/ 0 w 2485978"/>
              <a:gd name="connsiteY3" fmla="*/ 1332848 h 1332848"/>
              <a:gd name="connsiteX4" fmla="*/ 0 w 2485978"/>
              <a:gd name="connsiteY4" fmla="*/ 0 h 133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5978" h="1332848">
                <a:moveTo>
                  <a:pt x="0" y="0"/>
                </a:moveTo>
                <a:lnTo>
                  <a:pt x="2485978" y="0"/>
                </a:lnTo>
                <a:lnTo>
                  <a:pt x="2485978" y="1332848"/>
                </a:lnTo>
                <a:lnTo>
                  <a:pt x="0" y="1332848"/>
                </a:lnTo>
                <a:lnTo>
                  <a:pt x="0" y="0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D37EF5-6F3E-4210-900F-EA56AECD6E20}"/>
                  </a:ext>
                </a:extLst>
              </p:cNvPr>
              <p:cNvSpPr txBox="1"/>
              <p:nvPr/>
            </p:nvSpPr>
            <p:spPr>
              <a:xfrm>
                <a:off x="9478468" y="6114884"/>
                <a:ext cx="1516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>
                        <a:lumMod val="75000"/>
                      </a:schemeClr>
                    </a:solidFill>
                  </a:rPr>
                  <a:t>constant in 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75000"/>
                      </a:schemeClr>
                    </a:solidFill>
                  </a:rPr>
                  <a:t>;  </a:t>
                </a:r>
              </a:p>
              <a:p>
                <a:pPr algn="ctr"/>
                <a:r>
                  <a:rPr lang="en-US" sz="1600" dirty="0">
                    <a:solidFill>
                      <a:schemeClr val="bg1">
                        <a:lumMod val="75000"/>
                      </a:schemeClr>
                    </a:solidFill>
                  </a:rPr>
                  <a:t>irrelevant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D37EF5-6F3E-4210-900F-EA56AECD6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468" y="6114884"/>
                <a:ext cx="1516056" cy="584775"/>
              </a:xfrm>
              <a:prstGeom prst="rect">
                <a:avLst/>
              </a:prstGeom>
              <a:blipFill>
                <a:blip r:embed="rId5"/>
                <a:stretch>
                  <a:fillRect l="-2410" t="-3125" r="-80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Up 58">
            <a:extLst>
              <a:ext uri="{FF2B5EF4-FFF2-40B4-BE49-F238E27FC236}">
                <a16:creationId xmlns:a16="http://schemas.microsoft.com/office/drawing/2014/main" id="{657D71C5-6695-480F-94B7-5FB679BE96FD}"/>
              </a:ext>
            </a:extLst>
          </p:cNvPr>
          <p:cNvSpPr/>
          <p:nvPr/>
        </p:nvSpPr>
        <p:spPr>
          <a:xfrm rot="15981911">
            <a:off x="9075242" y="6102510"/>
            <a:ext cx="341489" cy="490774"/>
          </a:xfrm>
          <a:custGeom>
            <a:avLst/>
            <a:gdLst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36007 w 315183"/>
              <a:gd name="connsiteY6" fmla="*/ 152028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36007 w 315183"/>
              <a:gd name="connsiteY6" fmla="*/ 152028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633580"/>
              <a:gd name="connsiteY0" fmla="*/ 114519 h 442772"/>
              <a:gd name="connsiteX1" fmla="*/ 632163 w 633580"/>
              <a:gd name="connsiteY1" fmla="*/ 0 h 442772"/>
              <a:gd name="connsiteX2" fmla="*/ 315183 w 633580"/>
              <a:gd name="connsiteY2" fmla="*/ 114519 h 442772"/>
              <a:gd name="connsiteX3" fmla="*/ 196158 w 633580"/>
              <a:gd name="connsiteY3" fmla="*/ 64878 h 442772"/>
              <a:gd name="connsiteX4" fmla="*/ 236387 w 633580"/>
              <a:gd name="connsiteY4" fmla="*/ 442772 h 442772"/>
              <a:gd name="connsiteX5" fmla="*/ 78796 w 633580"/>
              <a:gd name="connsiteY5" fmla="*/ 442772 h 442772"/>
              <a:gd name="connsiteX6" fmla="*/ 140927 w 633580"/>
              <a:gd name="connsiteY6" fmla="*/ 72797 h 442772"/>
              <a:gd name="connsiteX7" fmla="*/ 0 w 633580"/>
              <a:gd name="connsiteY7" fmla="*/ 114519 h 442772"/>
              <a:gd name="connsiteX0" fmla="*/ 0 w 634176"/>
              <a:gd name="connsiteY0" fmla="*/ 114519 h 442772"/>
              <a:gd name="connsiteX1" fmla="*/ 632163 w 634176"/>
              <a:gd name="connsiteY1" fmla="*/ 0 h 442772"/>
              <a:gd name="connsiteX2" fmla="*/ 438166 w 634176"/>
              <a:gd name="connsiteY2" fmla="*/ 187240 h 442772"/>
              <a:gd name="connsiteX3" fmla="*/ 196158 w 634176"/>
              <a:gd name="connsiteY3" fmla="*/ 64878 h 442772"/>
              <a:gd name="connsiteX4" fmla="*/ 236387 w 634176"/>
              <a:gd name="connsiteY4" fmla="*/ 442772 h 442772"/>
              <a:gd name="connsiteX5" fmla="*/ 78796 w 634176"/>
              <a:gd name="connsiteY5" fmla="*/ 442772 h 442772"/>
              <a:gd name="connsiteX6" fmla="*/ 140927 w 634176"/>
              <a:gd name="connsiteY6" fmla="*/ 72797 h 442772"/>
              <a:gd name="connsiteX7" fmla="*/ 0 w 634176"/>
              <a:gd name="connsiteY7" fmla="*/ 114519 h 442772"/>
              <a:gd name="connsiteX0" fmla="*/ 0 w 634176"/>
              <a:gd name="connsiteY0" fmla="*/ 114519 h 442772"/>
              <a:gd name="connsiteX1" fmla="*/ 632163 w 634176"/>
              <a:gd name="connsiteY1" fmla="*/ 0 h 442772"/>
              <a:gd name="connsiteX2" fmla="*/ 438166 w 634176"/>
              <a:gd name="connsiteY2" fmla="*/ 187240 h 442772"/>
              <a:gd name="connsiteX3" fmla="*/ 289435 w 634176"/>
              <a:gd name="connsiteY3" fmla="*/ 110872 h 442772"/>
              <a:gd name="connsiteX4" fmla="*/ 236387 w 634176"/>
              <a:gd name="connsiteY4" fmla="*/ 442772 h 442772"/>
              <a:gd name="connsiteX5" fmla="*/ 78796 w 634176"/>
              <a:gd name="connsiteY5" fmla="*/ 442772 h 442772"/>
              <a:gd name="connsiteX6" fmla="*/ 140927 w 634176"/>
              <a:gd name="connsiteY6" fmla="*/ 72797 h 442772"/>
              <a:gd name="connsiteX7" fmla="*/ 0 w 634176"/>
              <a:gd name="connsiteY7" fmla="*/ 114519 h 442772"/>
              <a:gd name="connsiteX0" fmla="*/ 0 w 634176"/>
              <a:gd name="connsiteY0" fmla="*/ 114519 h 442772"/>
              <a:gd name="connsiteX1" fmla="*/ 632163 w 634176"/>
              <a:gd name="connsiteY1" fmla="*/ 0 h 442772"/>
              <a:gd name="connsiteX2" fmla="*/ 438166 w 634176"/>
              <a:gd name="connsiteY2" fmla="*/ 187240 h 442772"/>
              <a:gd name="connsiteX3" fmla="*/ 289435 w 634176"/>
              <a:gd name="connsiteY3" fmla="*/ 110872 h 442772"/>
              <a:gd name="connsiteX4" fmla="*/ 236387 w 634176"/>
              <a:gd name="connsiteY4" fmla="*/ 442772 h 442772"/>
              <a:gd name="connsiteX5" fmla="*/ 78796 w 634176"/>
              <a:gd name="connsiteY5" fmla="*/ 442772 h 442772"/>
              <a:gd name="connsiteX6" fmla="*/ 256357 w 634176"/>
              <a:gd name="connsiteY6" fmla="*/ 72325 h 442772"/>
              <a:gd name="connsiteX7" fmla="*/ 0 w 634176"/>
              <a:gd name="connsiteY7" fmla="*/ 114519 h 442772"/>
              <a:gd name="connsiteX0" fmla="*/ 0 w 634176"/>
              <a:gd name="connsiteY0" fmla="*/ 114519 h 442772"/>
              <a:gd name="connsiteX1" fmla="*/ 632163 w 634176"/>
              <a:gd name="connsiteY1" fmla="*/ 0 h 442772"/>
              <a:gd name="connsiteX2" fmla="*/ 438166 w 634176"/>
              <a:gd name="connsiteY2" fmla="*/ 187240 h 442772"/>
              <a:gd name="connsiteX3" fmla="*/ 366432 w 634176"/>
              <a:gd name="connsiteY3" fmla="*/ 87675 h 442772"/>
              <a:gd name="connsiteX4" fmla="*/ 236387 w 634176"/>
              <a:gd name="connsiteY4" fmla="*/ 442772 h 442772"/>
              <a:gd name="connsiteX5" fmla="*/ 78796 w 634176"/>
              <a:gd name="connsiteY5" fmla="*/ 442772 h 442772"/>
              <a:gd name="connsiteX6" fmla="*/ 256357 w 634176"/>
              <a:gd name="connsiteY6" fmla="*/ 72325 h 442772"/>
              <a:gd name="connsiteX7" fmla="*/ 0 w 634176"/>
              <a:gd name="connsiteY7" fmla="*/ 114519 h 442772"/>
              <a:gd name="connsiteX0" fmla="*/ 0 w 634176"/>
              <a:gd name="connsiteY0" fmla="*/ 114519 h 442772"/>
              <a:gd name="connsiteX1" fmla="*/ 632163 w 634176"/>
              <a:gd name="connsiteY1" fmla="*/ 0 h 442772"/>
              <a:gd name="connsiteX2" fmla="*/ 438166 w 634176"/>
              <a:gd name="connsiteY2" fmla="*/ 187240 h 442772"/>
              <a:gd name="connsiteX3" fmla="*/ 366432 w 634176"/>
              <a:gd name="connsiteY3" fmla="*/ 87675 h 442772"/>
              <a:gd name="connsiteX4" fmla="*/ 236387 w 634176"/>
              <a:gd name="connsiteY4" fmla="*/ 442772 h 442772"/>
              <a:gd name="connsiteX5" fmla="*/ 78796 w 634176"/>
              <a:gd name="connsiteY5" fmla="*/ 442772 h 442772"/>
              <a:gd name="connsiteX6" fmla="*/ 287103 w 634176"/>
              <a:gd name="connsiteY6" fmla="*/ 90505 h 442772"/>
              <a:gd name="connsiteX7" fmla="*/ 0 w 634176"/>
              <a:gd name="connsiteY7" fmla="*/ 114519 h 442772"/>
              <a:gd name="connsiteX0" fmla="*/ 0 w 634176"/>
              <a:gd name="connsiteY0" fmla="*/ 114519 h 442772"/>
              <a:gd name="connsiteX1" fmla="*/ 632163 w 634176"/>
              <a:gd name="connsiteY1" fmla="*/ 0 h 442772"/>
              <a:gd name="connsiteX2" fmla="*/ 438166 w 634176"/>
              <a:gd name="connsiteY2" fmla="*/ 187240 h 442772"/>
              <a:gd name="connsiteX3" fmla="*/ 366432 w 634176"/>
              <a:gd name="connsiteY3" fmla="*/ 87675 h 442772"/>
              <a:gd name="connsiteX4" fmla="*/ 236387 w 634176"/>
              <a:gd name="connsiteY4" fmla="*/ 442772 h 442772"/>
              <a:gd name="connsiteX5" fmla="*/ 78796 w 634176"/>
              <a:gd name="connsiteY5" fmla="*/ 442772 h 442772"/>
              <a:gd name="connsiteX6" fmla="*/ 287103 w 634176"/>
              <a:gd name="connsiteY6" fmla="*/ 90505 h 442772"/>
              <a:gd name="connsiteX7" fmla="*/ 0 w 634176"/>
              <a:gd name="connsiteY7" fmla="*/ 114519 h 442772"/>
              <a:gd name="connsiteX0" fmla="*/ 0 w 634176"/>
              <a:gd name="connsiteY0" fmla="*/ 114519 h 442772"/>
              <a:gd name="connsiteX1" fmla="*/ 632163 w 634176"/>
              <a:gd name="connsiteY1" fmla="*/ 0 h 442772"/>
              <a:gd name="connsiteX2" fmla="*/ 438166 w 634176"/>
              <a:gd name="connsiteY2" fmla="*/ 187240 h 442772"/>
              <a:gd name="connsiteX3" fmla="*/ 362261 w 634176"/>
              <a:gd name="connsiteY3" fmla="*/ 121863 h 442772"/>
              <a:gd name="connsiteX4" fmla="*/ 236387 w 634176"/>
              <a:gd name="connsiteY4" fmla="*/ 442772 h 442772"/>
              <a:gd name="connsiteX5" fmla="*/ 78796 w 634176"/>
              <a:gd name="connsiteY5" fmla="*/ 442772 h 442772"/>
              <a:gd name="connsiteX6" fmla="*/ 287103 w 634176"/>
              <a:gd name="connsiteY6" fmla="*/ 90505 h 442772"/>
              <a:gd name="connsiteX7" fmla="*/ 0 w 634176"/>
              <a:gd name="connsiteY7" fmla="*/ 114519 h 442772"/>
              <a:gd name="connsiteX0" fmla="*/ 0 w 634176"/>
              <a:gd name="connsiteY0" fmla="*/ 114519 h 442772"/>
              <a:gd name="connsiteX1" fmla="*/ 632163 w 634176"/>
              <a:gd name="connsiteY1" fmla="*/ 0 h 442772"/>
              <a:gd name="connsiteX2" fmla="*/ 438166 w 634176"/>
              <a:gd name="connsiteY2" fmla="*/ 187240 h 442772"/>
              <a:gd name="connsiteX3" fmla="*/ 362261 w 634176"/>
              <a:gd name="connsiteY3" fmla="*/ 121863 h 442772"/>
              <a:gd name="connsiteX4" fmla="*/ 236387 w 634176"/>
              <a:gd name="connsiteY4" fmla="*/ 442772 h 442772"/>
              <a:gd name="connsiteX5" fmla="*/ 78796 w 634176"/>
              <a:gd name="connsiteY5" fmla="*/ 442772 h 442772"/>
              <a:gd name="connsiteX6" fmla="*/ 287103 w 634176"/>
              <a:gd name="connsiteY6" fmla="*/ 90505 h 442772"/>
              <a:gd name="connsiteX7" fmla="*/ 0 w 634176"/>
              <a:gd name="connsiteY7" fmla="*/ 114519 h 442772"/>
              <a:gd name="connsiteX0" fmla="*/ 0 w 670297"/>
              <a:gd name="connsiteY0" fmla="*/ 74699 h 402952"/>
              <a:gd name="connsiteX1" fmla="*/ 668509 w 670297"/>
              <a:gd name="connsiteY1" fmla="*/ 0 h 402952"/>
              <a:gd name="connsiteX2" fmla="*/ 438166 w 670297"/>
              <a:gd name="connsiteY2" fmla="*/ 147420 h 402952"/>
              <a:gd name="connsiteX3" fmla="*/ 362261 w 670297"/>
              <a:gd name="connsiteY3" fmla="*/ 82043 h 402952"/>
              <a:gd name="connsiteX4" fmla="*/ 236387 w 670297"/>
              <a:gd name="connsiteY4" fmla="*/ 402952 h 402952"/>
              <a:gd name="connsiteX5" fmla="*/ 78796 w 670297"/>
              <a:gd name="connsiteY5" fmla="*/ 402952 h 402952"/>
              <a:gd name="connsiteX6" fmla="*/ 287103 w 670297"/>
              <a:gd name="connsiteY6" fmla="*/ 50685 h 402952"/>
              <a:gd name="connsiteX7" fmla="*/ 0 w 670297"/>
              <a:gd name="connsiteY7" fmla="*/ 74699 h 402952"/>
              <a:gd name="connsiteX0" fmla="*/ 0 w 670299"/>
              <a:gd name="connsiteY0" fmla="*/ 101177 h 429430"/>
              <a:gd name="connsiteX1" fmla="*/ 668509 w 670299"/>
              <a:gd name="connsiteY1" fmla="*/ 26478 h 429430"/>
              <a:gd name="connsiteX2" fmla="*/ 438166 w 670299"/>
              <a:gd name="connsiteY2" fmla="*/ 173898 h 429430"/>
              <a:gd name="connsiteX3" fmla="*/ 362261 w 670299"/>
              <a:gd name="connsiteY3" fmla="*/ 108521 h 429430"/>
              <a:gd name="connsiteX4" fmla="*/ 236387 w 670299"/>
              <a:gd name="connsiteY4" fmla="*/ 429430 h 429430"/>
              <a:gd name="connsiteX5" fmla="*/ 78796 w 670299"/>
              <a:gd name="connsiteY5" fmla="*/ 429430 h 429430"/>
              <a:gd name="connsiteX6" fmla="*/ 287103 w 670299"/>
              <a:gd name="connsiteY6" fmla="*/ 77163 h 429430"/>
              <a:gd name="connsiteX7" fmla="*/ 0 w 670299"/>
              <a:gd name="connsiteY7" fmla="*/ 101177 h 429430"/>
              <a:gd name="connsiteX0" fmla="*/ 0 w 668508"/>
              <a:gd name="connsiteY0" fmla="*/ 101177 h 429430"/>
              <a:gd name="connsiteX1" fmla="*/ 668509 w 668508"/>
              <a:gd name="connsiteY1" fmla="*/ 26478 h 429430"/>
              <a:gd name="connsiteX2" fmla="*/ 438166 w 668508"/>
              <a:gd name="connsiteY2" fmla="*/ 173898 h 429430"/>
              <a:gd name="connsiteX3" fmla="*/ 362261 w 668508"/>
              <a:gd name="connsiteY3" fmla="*/ 108521 h 429430"/>
              <a:gd name="connsiteX4" fmla="*/ 236387 w 668508"/>
              <a:gd name="connsiteY4" fmla="*/ 429430 h 429430"/>
              <a:gd name="connsiteX5" fmla="*/ 78796 w 668508"/>
              <a:gd name="connsiteY5" fmla="*/ 429430 h 429430"/>
              <a:gd name="connsiteX6" fmla="*/ 287103 w 668508"/>
              <a:gd name="connsiteY6" fmla="*/ 77163 h 429430"/>
              <a:gd name="connsiteX7" fmla="*/ 0 w 668508"/>
              <a:gd name="connsiteY7" fmla="*/ 101177 h 429430"/>
              <a:gd name="connsiteX0" fmla="*/ 0 w 668510"/>
              <a:gd name="connsiteY0" fmla="*/ 101177 h 429430"/>
              <a:gd name="connsiteX1" fmla="*/ 668509 w 668510"/>
              <a:gd name="connsiteY1" fmla="*/ 26478 h 429430"/>
              <a:gd name="connsiteX2" fmla="*/ 438166 w 668510"/>
              <a:gd name="connsiteY2" fmla="*/ 173898 h 429430"/>
              <a:gd name="connsiteX3" fmla="*/ 362261 w 668510"/>
              <a:gd name="connsiteY3" fmla="*/ 108521 h 429430"/>
              <a:gd name="connsiteX4" fmla="*/ 236387 w 668510"/>
              <a:gd name="connsiteY4" fmla="*/ 429430 h 429430"/>
              <a:gd name="connsiteX5" fmla="*/ 78796 w 668510"/>
              <a:gd name="connsiteY5" fmla="*/ 429430 h 429430"/>
              <a:gd name="connsiteX6" fmla="*/ 333357 w 668510"/>
              <a:gd name="connsiteY6" fmla="*/ 35785 h 429430"/>
              <a:gd name="connsiteX7" fmla="*/ 0 w 668510"/>
              <a:gd name="connsiteY7" fmla="*/ 101177 h 429430"/>
              <a:gd name="connsiteX0" fmla="*/ 0 w 668508"/>
              <a:gd name="connsiteY0" fmla="*/ 101177 h 429430"/>
              <a:gd name="connsiteX1" fmla="*/ 668509 w 668508"/>
              <a:gd name="connsiteY1" fmla="*/ 26478 h 429430"/>
              <a:gd name="connsiteX2" fmla="*/ 438166 w 668508"/>
              <a:gd name="connsiteY2" fmla="*/ 173898 h 429430"/>
              <a:gd name="connsiteX3" fmla="*/ 362261 w 668508"/>
              <a:gd name="connsiteY3" fmla="*/ 108521 h 429430"/>
              <a:gd name="connsiteX4" fmla="*/ 236387 w 668508"/>
              <a:gd name="connsiteY4" fmla="*/ 429430 h 429430"/>
              <a:gd name="connsiteX5" fmla="*/ 78796 w 668508"/>
              <a:gd name="connsiteY5" fmla="*/ 429430 h 429430"/>
              <a:gd name="connsiteX6" fmla="*/ 333357 w 668508"/>
              <a:gd name="connsiteY6" fmla="*/ 35785 h 429430"/>
              <a:gd name="connsiteX7" fmla="*/ 0 w 668508"/>
              <a:gd name="connsiteY7" fmla="*/ 101177 h 429430"/>
              <a:gd name="connsiteX0" fmla="*/ 0 w 668510"/>
              <a:gd name="connsiteY0" fmla="*/ 101177 h 429430"/>
              <a:gd name="connsiteX1" fmla="*/ 668509 w 668510"/>
              <a:gd name="connsiteY1" fmla="*/ 26478 h 429430"/>
              <a:gd name="connsiteX2" fmla="*/ 438166 w 668510"/>
              <a:gd name="connsiteY2" fmla="*/ 173898 h 429430"/>
              <a:gd name="connsiteX3" fmla="*/ 362261 w 668510"/>
              <a:gd name="connsiteY3" fmla="*/ 108521 h 429430"/>
              <a:gd name="connsiteX4" fmla="*/ 236387 w 668510"/>
              <a:gd name="connsiteY4" fmla="*/ 429430 h 429430"/>
              <a:gd name="connsiteX5" fmla="*/ 78796 w 668510"/>
              <a:gd name="connsiteY5" fmla="*/ 429430 h 429430"/>
              <a:gd name="connsiteX6" fmla="*/ 383126 w 668510"/>
              <a:gd name="connsiteY6" fmla="*/ 33141 h 429430"/>
              <a:gd name="connsiteX7" fmla="*/ 0 w 668510"/>
              <a:gd name="connsiteY7" fmla="*/ 101177 h 429430"/>
              <a:gd name="connsiteX0" fmla="*/ 0 w 668508"/>
              <a:gd name="connsiteY0" fmla="*/ 101177 h 429430"/>
              <a:gd name="connsiteX1" fmla="*/ 668509 w 668508"/>
              <a:gd name="connsiteY1" fmla="*/ 26478 h 429430"/>
              <a:gd name="connsiteX2" fmla="*/ 438166 w 668508"/>
              <a:gd name="connsiteY2" fmla="*/ 173898 h 429430"/>
              <a:gd name="connsiteX3" fmla="*/ 386887 w 668508"/>
              <a:gd name="connsiteY3" fmla="*/ 109335 h 429430"/>
              <a:gd name="connsiteX4" fmla="*/ 236387 w 668508"/>
              <a:gd name="connsiteY4" fmla="*/ 429430 h 429430"/>
              <a:gd name="connsiteX5" fmla="*/ 78796 w 668508"/>
              <a:gd name="connsiteY5" fmla="*/ 429430 h 429430"/>
              <a:gd name="connsiteX6" fmla="*/ 383126 w 668508"/>
              <a:gd name="connsiteY6" fmla="*/ 33141 h 429430"/>
              <a:gd name="connsiteX7" fmla="*/ 0 w 668508"/>
              <a:gd name="connsiteY7" fmla="*/ 101177 h 429430"/>
              <a:gd name="connsiteX0" fmla="*/ 0 w 668510"/>
              <a:gd name="connsiteY0" fmla="*/ 101177 h 429430"/>
              <a:gd name="connsiteX1" fmla="*/ 668509 w 668510"/>
              <a:gd name="connsiteY1" fmla="*/ 26478 h 429430"/>
              <a:gd name="connsiteX2" fmla="*/ 475030 w 668510"/>
              <a:gd name="connsiteY2" fmla="*/ 209444 h 429430"/>
              <a:gd name="connsiteX3" fmla="*/ 386887 w 668510"/>
              <a:gd name="connsiteY3" fmla="*/ 109335 h 429430"/>
              <a:gd name="connsiteX4" fmla="*/ 236387 w 668510"/>
              <a:gd name="connsiteY4" fmla="*/ 429430 h 429430"/>
              <a:gd name="connsiteX5" fmla="*/ 78796 w 668510"/>
              <a:gd name="connsiteY5" fmla="*/ 429430 h 429430"/>
              <a:gd name="connsiteX6" fmla="*/ 383126 w 668510"/>
              <a:gd name="connsiteY6" fmla="*/ 33141 h 429430"/>
              <a:gd name="connsiteX7" fmla="*/ 0 w 668510"/>
              <a:gd name="connsiteY7" fmla="*/ 101177 h 429430"/>
              <a:gd name="connsiteX0" fmla="*/ 0 w 668508"/>
              <a:gd name="connsiteY0" fmla="*/ 101177 h 429430"/>
              <a:gd name="connsiteX1" fmla="*/ 668509 w 668508"/>
              <a:gd name="connsiteY1" fmla="*/ 26478 h 429430"/>
              <a:gd name="connsiteX2" fmla="*/ 475030 w 668508"/>
              <a:gd name="connsiteY2" fmla="*/ 209444 h 429430"/>
              <a:gd name="connsiteX3" fmla="*/ 363827 w 668508"/>
              <a:gd name="connsiteY3" fmla="*/ 95701 h 429430"/>
              <a:gd name="connsiteX4" fmla="*/ 236387 w 668508"/>
              <a:gd name="connsiteY4" fmla="*/ 429430 h 429430"/>
              <a:gd name="connsiteX5" fmla="*/ 78796 w 668508"/>
              <a:gd name="connsiteY5" fmla="*/ 429430 h 429430"/>
              <a:gd name="connsiteX6" fmla="*/ 383126 w 668508"/>
              <a:gd name="connsiteY6" fmla="*/ 33141 h 429430"/>
              <a:gd name="connsiteX7" fmla="*/ 0 w 668508"/>
              <a:gd name="connsiteY7" fmla="*/ 101177 h 429430"/>
              <a:gd name="connsiteX0" fmla="*/ 0 w 668510"/>
              <a:gd name="connsiteY0" fmla="*/ 101177 h 429430"/>
              <a:gd name="connsiteX1" fmla="*/ 668509 w 668510"/>
              <a:gd name="connsiteY1" fmla="*/ 26478 h 429430"/>
              <a:gd name="connsiteX2" fmla="*/ 475030 w 668510"/>
              <a:gd name="connsiteY2" fmla="*/ 209444 h 429430"/>
              <a:gd name="connsiteX3" fmla="*/ 363827 w 668510"/>
              <a:gd name="connsiteY3" fmla="*/ 95701 h 429430"/>
              <a:gd name="connsiteX4" fmla="*/ 236387 w 668510"/>
              <a:gd name="connsiteY4" fmla="*/ 429430 h 429430"/>
              <a:gd name="connsiteX5" fmla="*/ 78796 w 668510"/>
              <a:gd name="connsiteY5" fmla="*/ 429430 h 429430"/>
              <a:gd name="connsiteX6" fmla="*/ 383126 w 668510"/>
              <a:gd name="connsiteY6" fmla="*/ 33141 h 429430"/>
              <a:gd name="connsiteX7" fmla="*/ 0 w 668510"/>
              <a:gd name="connsiteY7" fmla="*/ 101177 h 429430"/>
              <a:gd name="connsiteX0" fmla="*/ 0 w 668508"/>
              <a:gd name="connsiteY0" fmla="*/ 101177 h 429430"/>
              <a:gd name="connsiteX1" fmla="*/ 668509 w 668508"/>
              <a:gd name="connsiteY1" fmla="*/ 26478 h 429430"/>
              <a:gd name="connsiteX2" fmla="*/ 475030 w 668508"/>
              <a:gd name="connsiteY2" fmla="*/ 209444 h 429430"/>
              <a:gd name="connsiteX3" fmla="*/ 374121 w 668508"/>
              <a:gd name="connsiteY3" fmla="*/ 78878 h 429430"/>
              <a:gd name="connsiteX4" fmla="*/ 236387 w 668508"/>
              <a:gd name="connsiteY4" fmla="*/ 429430 h 429430"/>
              <a:gd name="connsiteX5" fmla="*/ 78796 w 668508"/>
              <a:gd name="connsiteY5" fmla="*/ 429430 h 429430"/>
              <a:gd name="connsiteX6" fmla="*/ 383126 w 668508"/>
              <a:gd name="connsiteY6" fmla="*/ 33141 h 429430"/>
              <a:gd name="connsiteX7" fmla="*/ 0 w 668508"/>
              <a:gd name="connsiteY7" fmla="*/ 101177 h 429430"/>
              <a:gd name="connsiteX0" fmla="*/ 59828 w 589714"/>
              <a:gd name="connsiteY0" fmla="*/ 61721 h 445460"/>
              <a:gd name="connsiteX1" fmla="*/ 589713 w 589714"/>
              <a:gd name="connsiteY1" fmla="*/ 42508 h 445460"/>
              <a:gd name="connsiteX2" fmla="*/ 396234 w 589714"/>
              <a:gd name="connsiteY2" fmla="*/ 225474 h 445460"/>
              <a:gd name="connsiteX3" fmla="*/ 295325 w 589714"/>
              <a:gd name="connsiteY3" fmla="*/ 94908 h 445460"/>
              <a:gd name="connsiteX4" fmla="*/ 157591 w 589714"/>
              <a:gd name="connsiteY4" fmla="*/ 445460 h 445460"/>
              <a:gd name="connsiteX5" fmla="*/ 0 w 589714"/>
              <a:gd name="connsiteY5" fmla="*/ 445460 h 445460"/>
              <a:gd name="connsiteX6" fmla="*/ 304330 w 589714"/>
              <a:gd name="connsiteY6" fmla="*/ 49171 h 445460"/>
              <a:gd name="connsiteX7" fmla="*/ 59828 w 589714"/>
              <a:gd name="connsiteY7" fmla="*/ 61721 h 445460"/>
              <a:gd name="connsiteX0" fmla="*/ 59828 w 589712"/>
              <a:gd name="connsiteY0" fmla="*/ 57005 h 440744"/>
              <a:gd name="connsiteX1" fmla="*/ 589713 w 589712"/>
              <a:gd name="connsiteY1" fmla="*/ 37792 h 440744"/>
              <a:gd name="connsiteX2" fmla="*/ 396234 w 589712"/>
              <a:gd name="connsiteY2" fmla="*/ 220758 h 440744"/>
              <a:gd name="connsiteX3" fmla="*/ 295325 w 589712"/>
              <a:gd name="connsiteY3" fmla="*/ 90192 h 440744"/>
              <a:gd name="connsiteX4" fmla="*/ 157591 w 589712"/>
              <a:gd name="connsiteY4" fmla="*/ 440744 h 440744"/>
              <a:gd name="connsiteX5" fmla="*/ 0 w 589712"/>
              <a:gd name="connsiteY5" fmla="*/ 440744 h 440744"/>
              <a:gd name="connsiteX6" fmla="*/ 304330 w 589712"/>
              <a:gd name="connsiteY6" fmla="*/ 44455 h 440744"/>
              <a:gd name="connsiteX7" fmla="*/ 59828 w 589712"/>
              <a:gd name="connsiteY7" fmla="*/ 57005 h 440744"/>
              <a:gd name="connsiteX0" fmla="*/ 59828 w 589714"/>
              <a:gd name="connsiteY0" fmla="*/ 52739 h 436478"/>
              <a:gd name="connsiteX1" fmla="*/ 589713 w 589714"/>
              <a:gd name="connsiteY1" fmla="*/ 33526 h 436478"/>
              <a:gd name="connsiteX2" fmla="*/ 396234 w 589714"/>
              <a:gd name="connsiteY2" fmla="*/ 216492 h 436478"/>
              <a:gd name="connsiteX3" fmla="*/ 295325 w 589714"/>
              <a:gd name="connsiteY3" fmla="*/ 85926 h 436478"/>
              <a:gd name="connsiteX4" fmla="*/ 157591 w 589714"/>
              <a:gd name="connsiteY4" fmla="*/ 436478 h 436478"/>
              <a:gd name="connsiteX5" fmla="*/ 0 w 589714"/>
              <a:gd name="connsiteY5" fmla="*/ 436478 h 436478"/>
              <a:gd name="connsiteX6" fmla="*/ 304330 w 589714"/>
              <a:gd name="connsiteY6" fmla="*/ 40189 h 436478"/>
              <a:gd name="connsiteX7" fmla="*/ 59828 w 589714"/>
              <a:gd name="connsiteY7" fmla="*/ 52739 h 436478"/>
              <a:gd name="connsiteX0" fmla="*/ 59828 w 589712"/>
              <a:gd name="connsiteY0" fmla="*/ 52739 h 436478"/>
              <a:gd name="connsiteX1" fmla="*/ 589713 w 589712"/>
              <a:gd name="connsiteY1" fmla="*/ 33526 h 436478"/>
              <a:gd name="connsiteX2" fmla="*/ 396234 w 589712"/>
              <a:gd name="connsiteY2" fmla="*/ 216492 h 436478"/>
              <a:gd name="connsiteX3" fmla="*/ 295325 w 589712"/>
              <a:gd name="connsiteY3" fmla="*/ 85926 h 436478"/>
              <a:gd name="connsiteX4" fmla="*/ 157591 w 589712"/>
              <a:gd name="connsiteY4" fmla="*/ 436478 h 436478"/>
              <a:gd name="connsiteX5" fmla="*/ 0 w 589712"/>
              <a:gd name="connsiteY5" fmla="*/ 436478 h 436478"/>
              <a:gd name="connsiteX6" fmla="*/ 304330 w 589712"/>
              <a:gd name="connsiteY6" fmla="*/ 40189 h 436478"/>
              <a:gd name="connsiteX7" fmla="*/ 59828 w 589712"/>
              <a:gd name="connsiteY7" fmla="*/ 52739 h 436478"/>
              <a:gd name="connsiteX0" fmla="*/ 59828 w 589714"/>
              <a:gd name="connsiteY0" fmla="*/ 52739 h 436478"/>
              <a:gd name="connsiteX1" fmla="*/ 589713 w 589714"/>
              <a:gd name="connsiteY1" fmla="*/ 33526 h 436478"/>
              <a:gd name="connsiteX2" fmla="*/ 385034 w 589714"/>
              <a:gd name="connsiteY2" fmla="*/ 173213 h 436478"/>
              <a:gd name="connsiteX3" fmla="*/ 295325 w 589714"/>
              <a:gd name="connsiteY3" fmla="*/ 85926 h 436478"/>
              <a:gd name="connsiteX4" fmla="*/ 157591 w 589714"/>
              <a:gd name="connsiteY4" fmla="*/ 436478 h 436478"/>
              <a:gd name="connsiteX5" fmla="*/ 0 w 589714"/>
              <a:gd name="connsiteY5" fmla="*/ 436478 h 436478"/>
              <a:gd name="connsiteX6" fmla="*/ 304330 w 589714"/>
              <a:gd name="connsiteY6" fmla="*/ 40189 h 436478"/>
              <a:gd name="connsiteX7" fmla="*/ 59828 w 589714"/>
              <a:gd name="connsiteY7" fmla="*/ 52739 h 436478"/>
              <a:gd name="connsiteX0" fmla="*/ 59828 w 589712"/>
              <a:gd name="connsiteY0" fmla="*/ 52739 h 436478"/>
              <a:gd name="connsiteX1" fmla="*/ 589713 w 589712"/>
              <a:gd name="connsiteY1" fmla="*/ 33526 h 436478"/>
              <a:gd name="connsiteX2" fmla="*/ 385034 w 589712"/>
              <a:gd name="connsiteY2" fmla="*/ 173213 h 436478"/>
              <a:gd name="connsiteX3" fmla="*/ 295325 w 589712"/>
              <a:gd name="connsiteY3" fmla="*/ 85926 h 436478"/>
              <a:gd name="connsiteX4" fmla="*/ 157591 w 589712"/>
              <a:gd name="connsiteY4" fmla="*/ 436478 h 436478"/>
              <a:gd name="connsiteX5" fmla="*/ 0 w 589712"/>
              <a:gd name="connsiteY5" fmla="*/ 436478 h 436478"/>
              <a:gd name="connsiteX6" fmla="*/ 304330 w 589712"/>
              <a:gd name="connsiteY6" fmla="*/ 40189 h 436478"/>
              <a:gd name="connsiteX7" fmla="*/ 59828 w 589712"/>
              <a:gd name="connsiteY7" fmla="*/ 52739 h 436478"/>
              <a:gd name="connsiteX0" fmla="*/ 59828 w 589714"/>
              <a:gd name="connsiteY0" fmla="*/ 52739 h 436478"/>
              <a:gd name="connsiteX1" fmla="*/ 589713 w 589714"/>
              <a:gd name="connsiteY1" fmla="*/ 33526 h 436478"/>
              <a:gd name="connsiteX2" fmla="*/ 360411 w 589714"/>
              <a:gd name="connsiteY2" fmla="*/ 172399 h 436478"/>
              <a:gd name="connsiteX3" fmla="*/ 295325 w 589714"/>
              <a:gd name="connsiteY3" fmla="*/ 85926 h 436478"/>
              <a:gd name="connsiteX4" fmla="*/ 157591 w 589714"/>
              <a:gd name="connsiteY4" fmla="*/ 436478 h 436478"/>
              <a:gd name="connsiteX5" fmla="*/ 0 w 589714"/>
              <a:gd name="connsiteY5" fmla="*/ 436478 h 436478"/>
              <a:gd name="connsiteX6" fmla="*/ 304330 w 589714"/>
              <a:gd name="connsiteY6" fmla="*/ 40189 h 436478"/>
              <a:gd name="connsiteX7" fmla="*/ 59828 w 589714"/>
              <a:gd name="connsiteY7" fmla="*/ 52739 h 436478"/>
              <a:gd name="connsiteX0" fmla="*/ 80936 w 589712"/>
              <a:gd name="connsiteY0" fmla="*/ 30559 h 452216"/>
              <a:gd name="connsiteX1" fmla="*/ 589713 w 589712"/>
              <a:gd name="connsiteY1" fmla="*/ 49264 h 452216"/>
              <a:gd name="connsiteX2" fmla="*/ 360411 w 589712"/>
              <a:gd name="connsiteY2" fmla="*/ 188137 h 452216"/>
              <a:gd name="connsiteX3" fmla="*/ 295325 w 589712"/>
              <a:gd name="connsiteY3" fmla="*/ 101664 h 452216"/>
              <a:gd name="connsiteX4" fmla="*/ 157591 w 589712"/>
              <a:gd name="connsiteY4" fmla="*/ 452216 h 452216"/>
              <a:gd name="connsiteX5" fmla="*/ 0 w 589712"/>
              <a:gd name="connsiteY5" fmla="*/ 452216 h 452216"/>
              <a:gd name="connsiteX6" fmla="*/ 304330 w 589712"/>
              <a:gd name="connsiteY6" fmla="*/ 55927 h 452216"/>
              <a:gd name="connsiteX7" fmla="*/ 80936 w 589712"/>
              <a:gd name="connsiteY7" fmla="*/ 30559 h 452216"/>
              <a:gd name="connsiteX0" fmla="*/ 80936 w 589714"/>
              <a:gd name="connsiteY0" fmla="*/ 19621 h 441278"/>
              <a:gd name="connsiteX1" fmla="*/ 589713 w 589714"/>
              <a:gd name="connsiteY1" fmla="*/ 38326 h 441278"/>
              <a:gd name="connsiteX2" fmla="*/ 360411 w 589714"/>
              <a:gd name="connsiteY2" fmla="*/ 177199 h 441278"/>
              <a:gd name="connsiteX3" fmla="*/ 295325 w 589714"/>
              <a:gd name="connsiteY3" fmla="*/ 90726 h 441278"/>
              <a:gd name="connsiteX4" fmla="*/ 157591 w 589714"/>
              <a:gd name="connsiteY4" fmla="*/ 441278 h 441278"/>
              <a:gd name="connsiteX5" fmla="*/ 0 w 589714"/>
              <a:gd name="connsiteY5" fmla="*/ 441278 h 441278"/>
              <a:gd name="connsiteX6" fmla="*/ 304330 w 589714"/>
              <a:gd name="connsiteY6" fmla="*/ 44989 h 441278"/>
              <a:gd name="connsiteX7" fmla="*/ 80936 w 589714"/>
              <a:gd name="connsiteY7" fmla="*/ 19621 h 44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714" h="441278">
                <a:moveTo>
                  <a:pt x="80936" y="19621"/>
                </a:moveTo>
                <a:cubicBezTo>
                  <a:pt x="347743" y="9473"/>
                  <a:pt x="256467" y="-27733"/>
                  <a:pt x="589713" y="38326"/>
                </a:cubicBezTo>
                <a:cubicBezTo>
                  <a:pt x="312611" y="85866"/>
                  <a:pt x="365858" y="112350"/>
                  <a:pt x="360411" y="177199"/>
                </a:cubicBezTo>
                <a:cubicBezTo>
                  <a:pt x="334146" y="177199"/>
                  <a:pt x="325207" y="189624"/>
                  <a:pt x="295325" y="90726"/>
                </a:cubicBezTo>
                <a:cubicBezTo>
                  <a:pt x="183148" y="165338"/>
                  <a:pt x="199549" y="334308"/>
                  <a:pt x="157591" y="441278"/>
                </a:cubicBezTo>
                <a:lnTo>
                  <a:pt x="0" y="441278"/>
                </a:lnTo>
                <a:cubicBezTo>
                  <a:pt x="19070" y="320061"/>
                  <a:pt x="64827" y="81680"/>
                  <a:pt x="304330" y="44989"/>
                </a:cubicBezTo>
                <a:cubicBezTo>
                  <a:pt x="230741" y="74219"/>
                  <a:pt x="126272" y="7821"/>
                  <a:pt x="80936" y="1962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F5EF5DB-2183-8085-64F2-B674A98393F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688" r="73226"/>
          <a:stretch>
            <a:fillRect/>
          </a:stretch>
        </p:blipFill>
        <p:spPr>
          <a:xfrm>
            <a:off x="8058841" y="3313902"/>
            <a:ext cx="711673" cy="912938"/>
          </a:xfrm>
          <a:custGeom>
            <a:avLst/>
            <a:gdLst>
              <a:gd name="connsiteX0" fmla="*/ 0 w 711673"/>
              <a:gd name="connsiteY0" fmla="*/ 0 h 912938"/>
              <a:gd name="connsiteX1" fmla="*/ 711673 w 711673"/>
              <a:gd name="connsiteY1" fmla="*/ 0 h 912938"/>
              <a:gd name="connsiteX2" fmla="*/ 711673 w 711673"/>
              <a:gd name="connsiteY2" fmla="*/ 912938 h 912938"/>
              <a:gd name="connsiteX3" fmla="*/ 0 w 711673"/>
              <a:gd name="connsiteY3" fmla="*/ 912938 h 912938"/>
              <a:gd name="connsiteX4" fmla="*/ 0 w 711673"/>
              <a:gd name="connsiteY4" fmla="*/ 0 h 91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673" h="912938">
                <a:moveTo>
                  <a:pt x="0" y="0"/>
                </a:moveTo>
                <a:lnTo>
                  <a:pt x="711673" y="0"/>
                </a:lnTo>
                <a:lnTo>
                  <a:pt x="711673" y="912938"/>
                </a:lnTo>
                <a:lnTo>
                  <a:pt x="0" y="9129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A3EDF1F7-CF58-221C-8B51-11000DB0193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727" r="8983"/>
          <a:stretch>
            <a:fillRect/>
          </a:stretch>
        </p:blipFill>
        <p:spPr>
          <a:xfrm>
            <a:off x="10558542" y="3313902"/>
            <a:ext cx="607441" cy="912938"/>
          </a:xfrm>
          <a:custGeom>
            <a:avLst/>
            <a:gdLst>
              <a:gd name="connsiteX0" fmla="*/ 0 w 607441"/>
              <a:gd name="connsiteY0" fmla="*/ 0 h 912938"/>
              <a:gd name="connsiteX1" fmla="*/ 607441 w 607441"/>
              <a:gd name="connsiteY1" fmla="*/ 0 h 912938"/>
              <a:gd name="connsiteX2" fmla="*/ 607441 w 607441"/>
              <a:gd name="connsiteY2" fmla="*/ 912938 h 912938"/>
              <a:gd name="connsiteX3" fmla="*/ 0 w 607441"/>
              <a:gd name="connsiteY3" fmla="*/ 912938 h 912938"/>
              <a:gd name="connsiteX4" fmla="*/ 0 w 607441"/>
              <a:gd name="connsiteY4" fmla="*/ 0 h 91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441" h="912938">
                <a:moveTo>
                  <a:pt x="0" y="0"/>
                </a:moveTo>
                <a:lnTo>
                  <a:pt x="607441" y="0"/>
                </a:lnTo>
                <a:lnTo>
                  <a:pt x="607441" y="912938"/>
                </a:lnTo>
                <a:lnTo>
                  <a:pt x="0" y="9129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B974FF-E7F2-F1F0-32FD-6A31D25811D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92312"/>
          <a:stretch>
            <a:fillRect/>
          </a:stretch>
        </p:blipFill>
        <p:spPr>
          <a:xfrm>
            <a:off x="7772179" y="3313902"/>
            <a:ext cx="286662" cy="912938"/>
          </a:xfrm>
          <a:custGeom>
            <a:avLst/>
            <a:gdLst>
              <a:gd name="connsiteX0" fmla="*/ 0 w 286662"/>
              <a:gd name="connsiteY0" fmla="*/ 0 h 912938"/>
              <a:gd name="connsiteX1" fmla="*/ 286662 w 286662"/>
              <a:gd name="connsiteY1" fmla="*/ 0 h 912938"/>
              <a:gd name="connsiteX2" fmla="*/ 286662 w 286662"/>
              <a:gd name="connsiteY2" fmla="*/ 912938 h 912938"/>
              <a:gd name="connsiteX3" fmla="*/ 0 w 286662"/>
              <a:gd name="connsiteY3" fmla="*/ 912938 h 912938"/>
              <a:gd name="connsiteX4" fmla="*/ 0 w 286662"/>
              <a:gd name="connsiteY4" fmla="*/ 0 h 91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662" h="912938">
                <a:moveTo>
                  <a:pt x="0" y="0"/>
                </a:moveTo>
                <a:lnTo>
                  <a:pt x="286662" y="0"/>
                </a:lnTo>
                <a:lnTo>
                  <a:pt x="286662" y="912938"/>
                </a:lnTo>
                <a:lnTo>
                  <a:pt x="0" y="9129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FB043B3-BE2D-CE91-A909-5CBEC54B4E0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774" r="25273"/>
          <a:stretch>
            <a:fillRect/>
          </a:stretch>
        </p:blipFill>
        <p:spPr>
          <a:xfrm>
            <a:off x="8770514" y="3313902"/>
            <a:ext cx="1788028" cy="912938"/>
          </a:xfrm>
          <a:custGeom>
            <a:avLst/>
            <a:gdLst>
              <a:gd name="connsiteX0" fmla="*/ 0 w 1788028"/>
              <a:gd name="connsiteY0" fmla="*/ 0 h 912938"/>
              <a:gd name="connsiteX1" fmla="*/ 1788028 w 1788028"/>
              <a:gd name="connsiteY1" fmla="*/ 0 h 912938"/>
              <a:gd name="connsiteX2" fmla="*/ 1788028 w 1788028"/>
              <a:gd name="connsiteY2" fmla="*/ 912938 h 912938"/>
              <a:gd name="connsiteX3" fmla="*/ 0 w 1788028"/>
              <a:gd name="connsiteY3" fmla="*/ 912938 h 912938"/>
              <a:gd name="connsiteX4" fmla="*/ 0 w 1788028"/>
              <a:gd name="connsiteY4" fmla="*/ 0 h 91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028" h="912938">
                <a:moveTo>
                  <a:pt x="0" y="0"/>
                </a:moveTo>
                <a:lnTo>
                  <a:pt x="1788028" y="0"/>
                </a:lnTo>
                <a:lnTo>
                  <a:pt x="1788028" y="912938"/>
                </a:lnTo>
                <a:lnTo>
                  <a:pt x="0" y="9129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5EF0153-3FB5-36D1-81EF-96E35FE1BD6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1017"/>
          <a:stretch>
            <a:fillRect/>
          </a:stretch>
        </p:blipFill>
        <p:spPr>
          <a:xfrm>
            <a:off x="11165983" y="3313902"/>
            <a:ext cx="334939" cy="912938"/>
          </a:xfrm>
          <a:custGeom>
            <a:avLst/>
            <a:gdLst>
              <a:gd name="connsiteX0" fmla="*/ 0 w 334939"/>
              <a:gd name="connsiteY0" fmla="*/ 0 h 912938"/>
              <a:gd name="connsiteX1" fmla="*/ 334939 w 334939"/>
              <a:gd name="connsiteY1" fmla="*/ 0 h 912938"/>
              <a:gd name="connsiteX2" fmla="*/ 334939 w 334939"/>
              <a:gd name="connsiteY2" fmla="*/ 912938 h 912938"/>
              <a:gd name="connsiteX3" fmla="*/ 0 w 334939"/>
              <a:gd name="connsiteY3" fmla="*/ 912938 h 912938"/>
              <a:gd name="connsiteX4" fmla="*/ 0 w 334939"/>
              <a:gd name="connsiteY4" fmla="*/ 0 h 91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939" h="912938">
                <a:moveTo>
                  <a:pt x="0" y="0"/>
                </a:moveTo>
                <a:lnTo>
                  <a:pt x="334939" y="0"/>
                </a:lnTo>
                <a:lnTo>
                  <a:pt x="334939" y="912938"/>
                </a:lnTo>
                <a:lnTo>
                  <a:pt x="0" y="9129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8CE6BCB-A176-4BFA-B4BB-625D55588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869" y="3496375"/>
            <a:ext cx="2637730" cy="45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76C1B6-B316-0E44-AE91-593890317EC6}"/>
              </a:ext>
            </a:extLst>
          </p:cNvPr>
          <p:cNvSpPr/>
          <p:nvPr/>
        </p:nvSpPr>
        <p:spPr>
          <a:xfrm>
            <a:off x="8203501" y="5595011"/>
            <a:ext cx="2134946" cy="566928"/>
          </a:xfrm>
          <a:prstGeom prst="rect">
            <a:avLst/>
          </a:prstGeom>
          <a:solidFill>
            <a:srgbClr val="FFFFFF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B189C0C7-4B77-9590-CB54-5FA7EF4D9DEF}"/>
              </a:ext>
            </a:extLst>
          </p:cNvPr>
          <p:cNvSpPr txBox="1"/>
          <p:nvPr/>
        </p:nvSpPr>
        <p:spPr>
          <a:xfrm>
            <a:off x="7382007" y="4855901"/>
            <a:ext cx="4360556" cy="375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--- </a:t>
            </a:r>
            <a:r>
              <a:rPr lang="en-US" b="1" dirty="0"/>
              <a:t>if high confidence in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3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5" grpId="0" animBg="1"/>
      <p:bldP spid="10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0DB7EC08-F082-4476-BFAB-11E928235EDF}"/>
              </a:ext>
            </a:extLst>
          </p:cNvPr>
          <p:cNvCxnSpPr>
            <a:cxnSpLocks/>
          </p:cNvCxnSpPr>
          <p:nvPr/>
        </p:nvCxnSpPr>
        <p:spPr>
          <a:xfrm>
            <a:off x="5634852" y="1864249"/>
            <a:ext cx="1199607" cy="1509902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8671091-44EF-4800-9358-79630F5CB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45" y="297307"/>
            <a:ext cx="2597342" cy="1010237"/>
          </a:xfrm>
        </p:spPr>
        <p:txBody>
          <a:bodyPr>
            <a:normAutofit/>
          </a:bodyPr>
          <a:lstStyle/>
          <a:p>
            <a:r>
              <a:rPr lang="en-US" b="1" dirty="0"/>
              <a:t>A Map</a:t>
            </a:r>
          </a:p>
        </p:txBody>
      </p: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E48F428F-489E-4541-ADCA-5842C8D3A9F4}"/>
              </a:ext>
            </a:extLst>
          </p:cNvPr>
          <p:cNvCxnSpPr>
            <a:cxnSpLocks/>
          </p:cNvCxnSpPr>
          <p:nvPr/>
        </p:nvCxnSpPr>
        <p:spPr>
          <a:xfrm>
            <a:off x="3621941" y="3555487"/>
            <a:ext cx="1389689" cy="1392322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E1F92DEC-7D47-4A2A-921E-34C923D42CAD}"/>
              </a:ext>
            </a:extLst>
          </p:cNvPr>
          <p:cNvCxnSpPr>
            <a:cxnSpLocks/>
          </p:cNvCxnSpPr>
          <p:nvPr/>
        </p:nvCxnSpPr>
        <p:spPr>
          <a:xfrm flipV="1">
            <a:off x="3700463" y="1814198"/>
            <a:ext cx="1513445" cy="133126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stealth" w="lg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9" name="TextBox 288">
            <a:extLst>
              <a:ext uri="{FF2B5EF4-FFF2-40B4-BE49-F238E27FC236}">
                <a16:creationId xmlns:a16="http://schemas.microsoft.com/office/drawing/2014/main" id="{9C84B841-9511-4615-A6CD-0C487A282BB2}"/>
              </a:ext>
            </a:extLst>
          </p:cNvPr>
          <p:cNvSpPr txBox="1"/>
          <p:nvPr/>
        </p:nvSpPr>
        <p:spPr>
          <a:xfrm rot="2703384">
            <a:off x="3176770" y="4174507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+ conditional model</a:t>
            </a:r>
            <a:endParaRPr lang="en-US" dirty="0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017A942F-C409-423D-B907-D63EDE6A8773}"/>
              </a:ext>
            </a:extLst>
          </p:cNvPr>
          <p:cNvSpPr txBox="1"/>
          <p:nvPr/>
        </p:nvSpPr>
        <p:spPr>
          <a:xfrm rot="308301">
            <a:off x="3942347" y="3125328"/>
            <a:ext cx="1620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+latent variables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3A3CDAB3-B136-413E-A849-6A276A70F24B}"/>
              </a:ext>
            </a:extLst>
          </p:cNvPr>
          <p:cNvSpPr txBox="1"/>
          <p:nvPr/>
        </p:nvSpPr>
        <p:spPr>
          <a:xfrm rot="19072870">
            <a:off x="3397115" y="2363604"/>
            <a:ext cx="1487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+ multi-sample</a:t>
            </a:r>
          </a:p>
        </p:txBody>
      </p:sp>
      <p:pic>
        <p:nvPicPr>
          <p:cNvPr id="292" name="Content Placeholder 4">
            <a:extLst>
              <a:ext uri="{FF2B5EF4-FFF2-40B4-BE49-F238E27FC236}">
                <a16:creationId xmlns:a16="http://schemas.microsoft.com/office/drawing/2014/main" id="{31DB7874-FC1A-4F70-89E7-FB290FBA51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0" t="7179" r="55403" b="17735"/>
          <a:stretch/>
        </p:blipFill>
        <p:spPr>
          <a:xfrm>
            <a:off x="6841253" y="2651733"/>
            <a:ext cx="1191623" cy="686925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EE934872-B838-4BAE-A282-569C2E13D19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5345" y="900590"/>
            <a:ext cx="1861381" cy="644022"/>
          </a:xfrm>
          <a:prstGeom prst="rect">
            <a:avLst/>
          </a:prstGeom>
        </p:spPr>
      </p:pic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27BD002B-55B1-4564-A495-10FC86875448}"/>
              </a:ext>
            </a:extLst>
          </p:cNvPr>
          <p:cNvCxnSpPr>
            <a:cxnSpLocks/>
          </p:cNvCxnSpPr>
          <p:nvPr/>
        </p:nvCxnSpPr>
        <p:spPr>
          <a:xfrm>
            <a:off x="5702300" y="1663963"/>
            <a:ext cx="1618002" cy="59081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stealth" w="lg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75FA9ECE-369C-4735-961B-E3DF5FF5734B}"/>
              </a:ext>
            </a:extLst>
          </p:cNvPr>
          <p:cNvCxnSpPr>
            <a:cxnSpLocks/>
          </p:cNvCxnSpPr>
          <p:nvPr/>
        </p:nvCxnSpPr>
        <p:spPr>
          <a:xfrm>
            <a:off x="3804623" y="3361183"/>
            <a:ext cx="1703643" cy="13799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stealth" w="lg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97" name="Picture 296">
            <a:extLst>
              <a:ext uri="{FF2B5EF4-FFF2-40B4-BE49-F238E27FC236}">
                <a16:creationId xmlns:a16="http://schemas.microsoft.com/office/drawing/2014/main" id="{D31A2145-9D00-4167-8470-DB7D68BFCB5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0818" y="2909669"/>
            <a:ext cx="1697640" cy="608994"/>
          </a:xfrm>
          <a:prstGeom prst="rect">
            <a:avLst/>
          </a:prstGeom>
        </p:spPr>
      </p:pic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3EFC698C-D525-4693-AB5E-85A208B08C32}"/>
              </a:ext>
            </a:extLst>
          </p:cNvPr>
          <p:cNvCxnSpPr>
            <a:cxnSpLocks/>
          </p:cNvCxnSpPr>
          <p:nvPr/>
        </p:nvCxnSpPr>
        <p:spPr>
          <a:xfrm flipV="1">
            <a:off x="6021614" y="1892464"/>
            <a:ext cx="1458223" cy="148702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stealth" w="lg" len="med"/>
          </a:ln>
          <a:effectLst>
            <a:glow rad="254000">
              <a:schemeClr val="bg1"/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B61D781E-A449-416F-BBFA-00DBB3C53A86}"/>
              </a:ext>
            </a:extLst>
          </p:cNvPr>
          <p:cNvCxnSpPr>
            <a:cxnSpLocks/>
          </p:cNvCxnSpPr>
          <p:nvPr/>
        </p:nvCxnSpPr>
        <p:spPr>
          <a:xfrm>
            <a:off x="5508266" y="5185553"/>
            <a:ext cx="1404358" cy="101984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stealth" w="lg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4FBC2FCF-CA4A-465E-B41E-63529BEF35EE}"/>
              </a:ext>
            </a:extLst>
          </p:cNvPr>
          <p:cNvCxnSpPr>
            <a:cxnSpLocks/>
          </p:cNvCxnSpPr>
          <p:nvPr/>
        </p:nvCxnSpPr>
        <p:spPr>
          <a:xfrm>
            <a:off x="7781197" y="1994723"/>
            <a:ext cx="866681" cy="1314020"/>
          </a:xfrm>
          <a:prstGeom prst="straightConnector1">
            <a:avLst/>
          </a:prstGeom>
          <a:ln w="38100">
            <a:tailEnd type="stealth" w="lg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24BFB4CF-1C1F-4EA8-BE41-60107383B777}"/>
              </a:ext>
            </a:extLst>
          </p:cNvPr>
          <p:cNvCxnSpPr>
            <a:cxnSpLocks/>
          </p:cNvCxnSpPr>
          <p:nvPr/>
        </p:nvCxnSpPr>
        <p:spPr>
          <a:xfrm flipV="1">
            <a:off x="5414292" y="3722294"/>
            <a:ext cx="1369127" cy="125303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stealth" w="lg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F4E6367E-2660-476A-A60B-8584E455189A}"/>
              </a:ext>
            </a:extLst>
          </p:cNvPr>
          <p:cNvCxnSpPr>
            <a:cxnSpLocks/>
          </p:cNvCxnSpPr>
          <p:nvPr/>
        </p:nvCxnSpPr>
        <p:spPr>
          <a:xfrm>
            <a:off x="7278243" y="3549257"/>
            <a:ext cx="1199007" cy="5368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stealth" w="lg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2DD830B8-423D-41AB-A273-ED2F0C6F019A}"/>
              </a:ext>
            </a:extLst>
          </p:cNvPr>
          <p:cNvCxnSpPr>
            <a:cxnSpLocks/>
          </p:cNvCxnSpPr>
          <p:nvPr/>
        </p:nvCxnSpPr>
        <p:spPr>
          <a:xfrm flipV="1">
            <a:off x="7433974" y="3757897"/>
            <a:ext cx="1219998" cy="134437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stealth" w="lg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9EABC319-4C7D-4D26-A26A-6A451F0DF505}"/>
              </a:ext>
            </a:extLst>
          </p:cNvPr>
          <p:cNvCxnSpPr>
            <a:cxnSpLocks/>
          </p:cNvCxnSpPr>
          <p:nvPr/>
        </p:nvCxnSpPr>
        <p:spPr>
          <a:xfrm>
            <a:off x="5963411" y="3767637"/>
            <a:ext cx="1083763" cy="1276711"/>
          </a:xfrm>
          <a:prstGeom prst="straightConnector1">
            <a:avLst/>
          </a:prstGeom>
          <a:ln w="38100">
            <a:tailEnd type="stealth" w="lg" len="med"/>
          </a:ln>
          <a:effectLst>
            <a:glow rad="254000">
              <a:schemeClr val="bg1"/>
            </a:glo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09" name="Picture 308">
            <a:extLst>
              <a:ext uri="{FF2B5EF4-FFF2-40B4-BE49-F238E27FC236}">
                <a16:creationId xmlns:a16="http://schemas.microsoft.com/office/drawing/2014/main" id="{C2DFF9E0-7B12-478A-A6DF-8A4B918330F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481335">
            <a:off x="4708516" y="3584647"/>
            <a:ext cx="1231523" cy="545205"/>
          </a:xfrm>
          <a:prstGeom prst="rect">
            <a:avLst/>
          </a:prstGeom>
        </p:spPr>
      </p:pic>
      <p:pic>
        <p:nvPicPr>
          <p:cNvPr id="310" name="Picture 309">
            <a:extLst>
              <a:ext uri="{FF2B5EF4-FFF2-40B4-BE49-F238E27FC236}">
                <a16:creationId xmlns:a16="http://schemas.microsoft.com/office/drawing/2014/main" id="{E2226713-ED45-43B2-86B6-6D2653B0DAF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09230" y="922937"/>
            <a:ext cx="1466915" cy="667260"/>
          </a:xfrm>
          <a:prstGeom prst="rect">
            <a:avLst/>
          </a:prstGeom>
        </p:spPr>
      </p:pic>
      <p:pic>
        <p:nvPicPr>
          <p:cNvPr id="311" name="Picture 310">
            <a:extLst>
              <a:ext uri="{FF2B5EF4-FFF2-40B4-BE49-F238E27FC236}">
                <a16:creationId xmlns:a16="http://schemas.microsoft.com/office/drawing/2014/main" id="{B33BA5CF-F765-4C0E-8C19-D1EBA637369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18664" y="3003082"/>
            <a:ext cx="1607358" cy="769796"/>
          </a:xfrm>
          <a:prstGeom prst="rect">
            <a:avLst/>
          </a:prstGeom>
        </p:spPr>
      </p:pic>
      <p:pic>
        <p:nvPicPr>
          <p:cNvPr id="312" name="Picture 311">
            <a:extLst>
              <a:ext uri="{FF2B5EF4-FFF2-40B4-BE49-F238E27FC236}">
                <a16:creationId xmlns:a16="http://schemas.microsoft.com/office/drawing/2014/main" id="{5F9C861B-8300-498B-8362-369E2B69583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3962" y="5397947"/>
            <a:ext cx="1571749" cy="760438"/>
          </a:xfrm>
          <a:prstGeom prst="rect">
            <a:avLst/>
          </a:prstGeom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7576D434-3849-4ACE-AB8A-D4054EFE4C5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5789" y="5402522"/>
            <a:ext cx="2127722" cy="520947"/>
          </a:xfrm>
          <a:prstGeom prst="rect">
            <a:avLst/>
          </a:prstGeom>
        </p:spPr>
      </p:pic>
      <p:sp>
        <p:nvSpPr>
          <p:cNvPr id="341" name="Oval 340">
            <a:extLst>
              <a:ext uri="{FF2B5EF4-FFF2-40B4-BE49-F238E27FC236}">
                <a16:creationId xmlns:a16="http://schemas.microsoft.com/office/drawing/2014/main" id="{EAE4BE72-3F9F-40F9-BF88-6020F4A93823}"/>
              </a:ext>
            </a:extLst>
          </p:cNvPr>
          <p:cNvSpPr/>
          <p:nvPr/>
        </p:nvSpPr>
        <p:spPr>
          <a:xfrm>
            <a:off x="3347417" y="3168991"/>
            <a:ext cx="303985" cy="303985"/>
          </a:xfrm>
          <a:prstGeom prst="ellipse">
            <a:avLst/>
          </a:prstGeom>
          <a:solidFill>
            <a:srgbClr val="4C3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97EB9DAB-7D16-4FDB-8277-9AED8863F551}"/>
              </a:ext>
            </a:extLst>
          </p:cNvPr>
          <p:cNvSpPr/>
          <p:nvPr/>
        </p:nvSpPr>
        <p:spPr>
          <a:xfrm>
            <a:off x="5204281" y="1452295"/>
            <a:ext cx="303985" cy="303985"/>
          </a:xfrm>
          <a:prstGeom prst="ellipse">
            <a:avLst/>
          </a:prstGeom>
          <a:solidFill>
            <a:srgbClr val="4C3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A0081569-AB5B-4881-BFAB-454ADD6A91A3}"/>
              </a:ext>
            </a:extLst>
          </p:cNvPr>
          <p:cNvSpPr/>
          <p:nvPr/>
        </p:nvSpPr>
        <p:spPr>
          <a:xfrm>
            <a:off x="5636924" y="3386482"/>
            <a:ext cx="303985" cy="303985"/>
          </a:xfrm>
          <a:prstGeom prst="ellipse">
            <a:avLst/>
          </a:prstGeom>
          <a:solidFill>
            <a:srgbClr val="4C3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>
            <a:extLst>
              <a:ext uri="{FF2B5EF4-FFF2-40B4-BE49-F238E27FC236}">
                <a16:creationId xmlns:a16="http://schemas.microsoft.com/office/drawing/2014/main" id="{45D9DCED-9C09-461E-99E1-960F01A1A171}"/>
              </a:ext>
            </a:extLst>
          </p:cNvPr>
          <p:cNvSpPr/>
          <p:nvPr/>
        </p:nvSpPr>
        <p:spPr>
          <a:xfrm>
            <a:off x="7454430" y="1586897"/>
            <a:ext cx="303985" cy="30398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Oval 344">
            <a:extLst>
              <a:ext uri="{FF2B5EF4-FFF2-40B4-BE49-F238E27FC236}">
                <a16:creationId xmlns:a16="http://schemas.microsoft.com/office/drawing/2014/main" id="{1DD7E331-0EB1-46E4-92D2-9910E87A60EA}"/>
              </a:ext>
            </a:extLst>
          </p:cNvPr>
          <p:cNvSpPr/>
          <p:nvPr/>
        </p:nvSpPr>
        <p:spPr>
          <a:xfrm>
            <a:off x="8647878" y="3386481"/>
            <a:ext cx="303985" cy="30398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768FDA9E-BBD9-4F64-9205-0BCC08184C20}"/>
              </a:ext>
            </a:extLst>
          </p:cNvPr>
          <p:cNvSpPr/>
          <p:nvPr/>
        </p:nvSpPr>
        <p:spPr>
          <a:xfrm>
            <a:off x="7129989" y="5109325"/>
            <a:ext cx="303985" cy="30398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>
            <a:extLst>
              <a:ext uri="{FF2B5EF4-FFF2-40B4-BE49-F238E27FC236}">
                <a16:creationId xmlns:a16="http://schemas.microsoft.com/office/drawing/2014/main" id="{B627BBB7-7352-4DE1-98CC-B83DA01576D2}"/>
              </a:ext>
            </a:extLst>
          </p:cNvPr>
          <p:cNvSpPr/>
          <p:nvPr/>
        </p:nvSpPr>
        <p:spPr>
          <a:xfrm>
            <a:off x="6798800" y="3391260"/>
            <a:ext cx="303985" cy="303985"/>
          </a:xfrm>
          <a:prstGeom prst="ellipse">
            <a:avLst/>
          </a:prstGeom>
          <a:solidFill>
            <a:srgbClr val="4C3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F08B7BDF-FDD4-4CD7-9281-C1911664B1AA}"/>
              </a:ext>
            </a:extLst>
          </p:cNvPr>
          <p:cNvSpPr/>
          <p:nvPr/>
        </p:nvSpPr>
        <p:spPr>
          <a:xfrm>
            <a:off x="5081714" y="4957332"/>
            <a:ext cx="303985" cy="30398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50CDA9D-2770-4FFD-A98D-686E72C9E173}"/>
              </a:ext>
            </a:extLst>
          </p:cNvPr>
          <p:cNvSpPr/>
          <p:nvPr/>
        </p:nvSpPr>
        <p:spPr>
          <a:xfrm rot="19067797">
            <a:off x="6291001" y="2670493"/>
            <a:ext cx="2091789" cy="177594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65F97FD2-AFAE-4F9A-A558-275AB476B1A1}"/>
              </a:ext>
            </a:extLst>
          </p:cNvPr>
          <p:cNvGrpSpPr/>
          <p:nvPr/>
        </p:nvGrpSpPr>
        <p:grpSpPr>
          <a:xfrm>
            <a:off x="-330874" y="5903"/>
            <a:ext cx="12539634" cy="6884979"/>
            <a:chOff x="-330874" y="5903"/>
            <a:chExt cx="12539634" cy="6884979"/>
          </a:xfrm>
        </p:grpSpPr>
        <p:sp>
          <p:nvSpPr>
            <p:cNvPr id="350" name="Multi-sample">
              <a:extLst>
                <a:ext uri="{FF2B5EF4-FFF2-40B4-BE49-F238E27FC236}">
                  <a16:creationId xmlns:a16="http://schemas.microsoft.com/office/drawing/2014/main" id="{BDCE072D-013D-4329-9B61-4A0524331A79}"/>
                </a:ext>
              </a:extLst>
            </p:cNvPr>
            <p:cNvSpPr/>
            <p:nvPr/>
          </p:nvSpPr>
          <p:spPr>
            <a:xfrm>
              <a:off x="3781006" y="5903"/>
              <a:ext cx="8427754" cy="5048672"/>
            </a:xfrm>
            <a:custGeom>
              <a:avLst/>
              <a:gdLst>
                <a:gd name="connsiteX0" fmla="*/ 0 w 8616099"/>
                <a:gd name="connsiteY0" fmla="*/ 772998 h 6221691"/>
                <a:gd name="connsiteX1" fmla="*/ 6645897 w 8616099"/>
                <a:gd name="connsiteY1" fmla="*/ 6221691 h 6221691"/>
                <a:gd name="connsiteX2" fmla="*/ 8616099 w 8616099"/>
                <a:gd name="connsiteY2" fmla="*/ 4091233 h 6221691"/>
                <a:gd name="connsiteX3" fmla="*/ 8502978 w 8616099"/>
                <a:gd name="connsiteY3" fmla="*/ 75414 h 6221691"/>
                <a:gd name="connsiteX4" fmla="*/ 65988 w 8616099"/>
                <a:gd name="connsiteY4" fmla="*/ 0 h 6221691"/>
                <a:gd name="connsiteX5" fmla="*/ 0 w 8616099"/>
                <a:gd name="connsiteY5" fmla="*/ 772998 h 6221691"/>
                <a:gd name="connsiteX0" fmla="*/ 0 w 8616099"/>
                <a:gd name="connsiteY0" fmla="*/ 1077798 h 6526491"/>
                <a:gd name="connsiteX1" fmla="*/ 6645897 w 8616099"/>
                <a:gd name="connsiteY1" fmla="*/ 6526491 h 6526491"/>
                <a:gd name="connsiteX2" fmla="*/ 8616099 w 8616099"/>
                <a:gd name="connsiteY2" fmla="*/ 4396033 h 6526491"/>
                <a:gd name="connsiteX3" fmla="*/ 8502978 w 8616099"/>
                <a:gd name="connsiteY3" fmla="*/ 380214 h 6526491"/>
                <a:gd name="connsiteX4" fmla="*/ 19806 w 8616099"/>
                <a:gd name="connsiteY4" fmla="*/ 0 h 6526491"/>
                <a:gd name="connsiteX5" fmla="*/ 0 w 8616099"/>
                <a:gd name="connsiteY5" fmla="*/ 1077798 h 6526491"/>
                <a:gd name="connsiteX0" fmla="*/ 0 w 8909378"/>
                <a:gd name="connsiteY0" fmla="*/ 1077798 h 6526491"/>
                <a:gd name="connsiteX1" fmla="*/ 6645897 w 8909378"/>
                <a:gd name="connsiteY1" fmla="*/ 6526491 h 6526491"/>
                <a:gd name="connsiteX2" fmla="*/ 8616099 w 8909378"/>
                <a:gd name="connsiteY2" fmla="*/ 4396033 h 6526491"/>
                <a:gd name="connsiteX3" fmla="*/ 8909378 w 8909378"/>
                <a:gd name="connsiteY3" fmla="*/ 19996 h 6526491"/>
                <a:gd name="connsiteX4" fmla="*/ 19806 w 8909378"/>
                <a:gd name="connsiteY4" fmla="*/ 0 h 6526491"/>
                <a:gd name="connsiteX5" fmla="*/ 0 w 8909378"/>
                <a:gd name="connsiteY5" fmla="*/ 1077798 h 6526491"/>
                <a:gd name="connsiteX0" fmla="*/ 0 w 8909378"/>
                <a:gd name="connsiteY0" fmla="*/ 1077798 h 6526491"/>
                <a:gd name="connsiteX1" fmla="*/ 6645897 w 8909378"/>
                <a:gd name="connsiteY1" fmla="*/ 6526491 h 6526491"/>
                <a:gd name="connsiteX2" fmla="*/ 8902426 w 8909378"/>
                <a:gd name="connsiteY2" fmla="*/ 5051815 h 6526491"/>
                <a:gd name="connsiteX3" fmla="*/ 8909378 w 8909378"/>
                <a:gd name="connsiteY3" fmla="*/ 19996 h 6526491"/>
                <a:gd name="connsiteX4" fmla="*/ 19806 w 8909378"/>
                <a:gd name="connsiteY4" fmla="*/ 0 h 6526491"/>
                <a:gd name="connsiteX5" fmla="*/ 0 w 8909378"/>
                <a:gd name="connsiteY5" fmla="*/ 1077798 h 6526491"/>
                <a:gd name="connsiteX0" fmla="*/ 0 w 8909378"/>
                <a:gd name="connsiteY0" fmla="*/ 1077798 h 5953836"/>
                <a:gd name="connsiteX1" fmla="*/ 5833097 w 8909378"/>
                <a:gd name="connsiteY1" fmla="*/ 5953836 h 5953836"/>
                <a:gd name="connsiteX2" fmla="*/ 8902426 w 8909378"/>
                <a:gd name="connsiteY2" fmla="*/ 5051815 h 5953836"/>
                <a:gd name="connsiteX3" fmla="*/ 8909378 w 8909378"/>
                <a:gd name="connsiteY3" fmla="*/ 19996 h 5953836"/>
                <a:gd name="connsiteX4" fmla="*/ 19806 w 8909378"/>
                <a:gd name="connsiteY4" fmla="*/ 0 h 5953836"/>
                <a:gd name="connsiteX5" fmla="*/ 0 w 8909378"/>
                <a:gd name="connsiteY5" fmla="*/ 1077798 h 5953836"/>
                <a:gd name="connsiteX0" fmla="*/ 358884 w 8889572"/>
                <a:gd name="connsiteY0" fmla="*/ 1050088 h 5953836"/>
                <a:gd name="connsiteX1" fmla="*/ 5813291 w 8889572"/>
                <a:gd name="connsiteY1" fmla="*/ 5953836 h 5953836"/>
                <a:gd name="connsiteX2" fmla="*/ 8882620 w 8889572"/>
                <a:gd name="connsiteY2" fmla="*/ 5051815 h 5953836"/>
                <a:gd name="connsiteX3" fmla="*/ 8889572 w 8889572"/>
                <a:gd name="connsiteY3" fmla="*/ 19996 h 5953836"/>
                <a:gd name="connsiteX4" fmla="*/ 0 w 8889572"/>
                <a:gd name="connsiteY4" fmla="*/ 0 h 5953836"/>
                <a:gd name="connsiteX5" fmla="*/ 358884 w 8889572"/>
                <a:gd name="connsiteY5" fmla="*/ 1050088 h 5953836"/>
                <a:gd name="connsiteX0" fmla="*/ 358884 w 8889572"/>
                <a:gd name="connsiteY0" fmla="*/ 1050088 h 6129326"/>
                <a:gd name="connsiteX1" fmla="*/ 5665509 w 8889572"/>
                <a:gd name="connsiteY1" fmla="*/ 6129326 h 6129326"/>
                <a:gd name="connsiteX2" fmla="*/ 8882620 w 8889572"/>
                <a:gd name="connsiteY2" fmla="*/ 5051815 h 6129326"/>
                <a:gd name="connsiteX3" fmla="*/ 8889572 w 8889572"/>
                <a:gd name="connsiteY3" fmla="*/ 19996 h 6129326"/>
                <a:gd name="connsiteX4" fmla="*/ 0 w 8889572"/>
                <a:gd name="connsiteY4" fmla="*/ 0 h 6129326"/>
                <a:gd name="connsiteX5" fmla="*/ 358884 w 8889572"/>
                <a:gd name="connsiteY5" fmla="*/ 1050088 h 6129326"/>
                <a:gd name="connsiteX0" fmla="*/ 478957 w 8889572"/>
                <a:gd name="connsiteY0" fmla="*/ 966961 h 6129326"/>
                <a:gd name="connsiteX1" fmla="*/ 5665509 w 8889572"/>
                <a:gd name="connsiteY1" fmla="*/ 6129326 h 6129326"/>
                <a:gd name="connsiteX2" fmla="*/ 8882620 w 8889572"/>
                <a:gd name="connsiteY2" fmla="*/ 5051815 h 6129326"/>
                <a:gd name="connsiteX3" fmla="*/ 8889572 w 8889572"/>
                <a:gd name="connsiteY3" fmla="*/ 19996 h 6129326"/>
                <a:gd name="connsiteX4" fmla="*/ 0 w 8889572"/>
                <a:gd name="connsiteY4" fmla="*/ 0 h 6129326"/>
                <a:gd name="connsiteX5" fmla="*/ 478957 w 8889572"/>
                <a:gd name="connsiteY5" fmla="*/ 966961 h 6129326"/>
                <a:gd name="connsiteX0" fmla="*/ 478957 w 8889572"/>
                <a:gd name="connsiteY0" fmla="*/ 966961 h 6193981"/>
                <a:gd name="connsiteX1" fmla="*/ 5628564 w 8889572"/>
                <a:gd name="connsiteY1" fmla="*/ 6193981 h 6193981"/>
                <a:gd name="connsiteX2" fmla="*/ 8882620 w 8889572"/>
                <a:gd name="connsiteY2" fmla="*/ 5051815 h 6193981"/>
                <a:gd name="connsiteX3" fmla="*/ 8889572 w 8889572"/>
                <a:gd name="connsiteY3" fmla="*/ 19996 h 6193981"/>
                <a:gd name="connsiteX4" fmla="*/ 0 w 8889572"/>
                <a:gd name="connsiteY4" fmla="*/ 0 h 6193981"/>
                <a:gd name="connsiteX5" fmla="*/ 478957 w 8889572"/>
                <a:gd name="connsiteY5" fmla="*/ 966961 h 6193981"/>
                <a:gd name="connsiteX0" fmla="*/ 17139 w 8427754"/>
                <a:gd name="connsiteY0" fmla="*/ 948489 h 6175509"/>
                <a:gd name="connsiteX1" fmla="*/ 5166746 w 8427754"/>
                <a:gd name="connsiteY1" fmla="*/ 6175509 h 6175509"/>
                <a:gd name="connsiteX2" fmla="*/ 8420802 w 8427754"/>
                <a:gd name="connsiteY2" fmla="*/ 5033343 h 6175509"/>
                <a:gd name="connsiteX3" fmla="*/ 8427754 w 8427754"/>
                <a:gd name="connsiteY3" fmla="*/ 1524 h 6175509"/>
                <a:gd name="connsiteX4" fmla="*/ 0 w 8427754"/>
                <a:gd name="connsiteY4" fmla="*/ 0 h 6175509"/>
                <a:gd name="connsiteX5" fmla="*/ 17139 w 8427754"/>
                <a:gd name="connsiteY5" fmla="*/ 948489 h 6175509"/>
                <a:gd name="connsiteX0" fmla="*/ 17139 w 8427754"/>
                <a:gd name="connsiteY0" fmla="*/ 948489 h 5593618"/>
                <a:gd name="connsiteX1" fmla="*/ 4427837 w 8427754"/>
                <a:gd name="connsiteY1" fmla="*/ 5593618 h 5593618"/>
                <a:gd name="connsiteX2" fmla="*/ 8420802 w 8427754"/>
                <a:gd name="connsiteY2" fmla="*/ 5033343 h 5593618"/>
                <a:gd name="connsiteX3" fmla="*/ 8427754 w 8427754"/>
                <a:gd name="connsiteY3" fmla="*/ 1524 h 5593618"/>
                <a:gd name="connsiteX4" fmla="*/ 0 w 8427754"/>
                <a:gd name="connsiteY4" fmla="*/ 0 h 5593618"/>
                <a:gd name="connsiteX5" fmla="*/ 17139 w 8427754"/>
                <a:gd name="connsiteY5" fmla="*/ 948489 h 5593618"/>
                <a:gd name="connsiteX0" fmla="*/ 17139 w 8427754"/>
                <a:gd name="connsiteY0" fmla="*/ 948489 h 5048672"/>
                <a:gd name="connsiteX1" fmla="*/ 4049146 w 8427754"/>
                <a:gd name="connsiteY1" fmla="*/ 5048672 h 5048672"/>
                <a:gd name="connsiteX2" fmla="*/ 8420802 w 8427754"/>
                <a:gd name="connsiteY2" fmla="*/ 5033343 h 5048672"/>
                <a:gd name="connsiteX3" fmla="*/ 8427754 w 8427754"/>
                <a:gd name="connsiteY3" fmla="*/ 1524 h 5048672"/>
                <a:gd name="connsiteX4" fmla="*/ 0 w 8427754"/>
                <a:gd name="connsiteY4" fmla="*/ 0 h 5048672"/>
                <a:gd name="connsiteX5" fmla="*/ 17139 w 8427754"/>
                <a:gd name="connsiteY5" fmla="*/ 948489 h 504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27754" h="5048672">
                  <a:moveTo>
                    <a:pt x="17139" y="948489"/>
                  </a:moveTo>
                  <a:lnTo>
                    <a:pt x="4049146" y="5048672"/>
                  </a:lnTo>
                  <a:lnTo>
                    <a:pt x="8420802" y="5033343"/>
                  </a:lnTo>
                  <a:cubicBezTo>
                    <a:pt x="8423119" y="3356070"/>
                    <a:pt x="8425437" y="1678797"/>
                    <a:pt x="8427754" y="1524"/>
                  </a:cubicBezTo>
                  <a:lnTo>
                    <a:pt x="0" y="0"/>
                  </a:lnTo>
                  <a:lnTo>
                    <a:pt x="17139" y="948489"/>
                  </a:lnTo>
                  <a:close/>
                </a:path>
              </a:pathLst>
            </a:custGeom>
            <a:solidFill>
              <a:srgbClr val="970B68">
                <a:alpha val="1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A4A94AD2-296C-4A3E-9A70-64DAB4CAFD12}"/>
                </a:ext>
              </a:extLst>
            </p:cNvPr>
            <p:cNvSpPr/>
            <p:nvPr/>
          </p:nvSpPr>
          <p:spPr>
            <a:xfrm>
              <a:off x="9030331" y="863622"/>
              <a:ext cx="2730994" cy="144655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>
                  <a:ln w="0"/>
                  <a:solidFill>
                    <a:schemeClr val="accent4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Full-Dataset</a:t>
              </a:r>
            </a:p>
          </p:txBody>
        </p:sp>
        <p:sp>
          <p:nvSpPr>
            <p:cNvPr id="369" name="Multi-sample">
              <a:extLst>
                <a:ext uri="{FF2B5EF4-FFF2-40B4-BE49-F238E27FC236}">
                  <a16:creationId xmlns:a16="http://schemas.microsoft.com/office/drawing/2014/main" id="{793722F5-231E-48D9-B16B-C0BFC402DCF1}"/>
                </a:ext>
              </a:extLst>
            </p:cNvPr>
            <p:cNvSpPr/>
            <p:nvPr/>
          </p:nvSpPr>
          <p:spPr>
            <a:xfrm flipH="1" flipV="1">
              <a:off x="-11231" y="1880884"/>
              <a:ext cx="8548722" cy="5009998"/>
            </a:xfrm>
            <a:custGeom>
              <a:avLst/>
              <a:gdLst>
                <a:gd name="connsiteX0" fmla="*/ 0 w 8616099"/>
                <a:gd name="connsiteY0" fmla="*/ 772998 h 6221691"/>
                <a:gd name="connsiteX1" fmla="*/ 6645897 w 8616099"/>
                <a:gd name="connsiteY1" fmla="*/ 6221691 h 6221691"/>
                <a:gd name="connsiteX2" fmla="*/ 8616099 w 8616099"/>
                <a:gd name="connsiteY2" fmla="*/ 4091233 h 6221691"/>
                <a:gd name="connsiteX3" fmla="*/ 8502978 w 8616099"/>
                <a:gd name="connsiteY3" fmla="*/ 75414 h 6221691"/>
                <a:gd name="connsiteX4" fmla="*/ 65988 w 8616099"/>
                <a:gd name="connsiteY4" fmla="*/ 0 h 6221691"/>
                <a:gd name="connsiteX5" fmla="*/ 0 w 8616099"/>
                <a:gd name="connsiteY5" fmla="*/ 772998 h 6221691"/>
                <a:gd name="connsiteX0" fmla="*/ 0 w 8616099"/>
                <a:gd name="connsiteY0" fmla="*/ 1077798 h 6526491"/>
                <a:gd name="connsiteX1" fmla="*/ 6645897 w 8616099"/>
                <a:gd name="connsiteY1" fmla="*/ 6526491 h 6526491"/>
                <a:gd name="connsiteX2" fmla="*/ 8616099 w 8616099"/>
                <a:gd name="connsiteY2" fmla="*/ 4396033 h 6526491"/>
                <a:gd name="connsiteX3" fmla="*/ 8502978 w 8616099"/>
                <a:gd name="connsiteY3" fmla="*/ 380214 h 6526491"/>
                <a:gd name="connsiteX4" fmla="*/ 19806 w 8616099"/>
                <a:gd name="connsiteY4" fmla="*/ 0 h 6526491"/>
                <a:gd name="connsiteX5" fmla="*/ 0 w 8616099"/>
                <a:gd name="connsiteY5" fmla="*/ 1077798 h 6526491"/>
                <a:gd name="connsiteX0" fmla="*/ 0 w 8909378"/>
                <a:gd name="connsiteY0" fmla="*/ 1077798 h 6526491"/>
                <a:gd name="connsiteX1" fmla="*/ 6645897 w 8909378"/>
                <a:gd name="connsiteY1" fmla="*/ 6526491 h 6526491"/>
                <a:gd name="connsiteX2" fmla="*/ 8616099 w 8909378"/>
                <a:gd name="connsiteY2" fmla="*/ 4396033 h 6526491"/>
                <a:gd name="connsiteX3" fmla="*/ 8909378 w 8909378"/>
                <a:gd name="connsiteY3" fmla="*/ 19996 h 6526491"/>
                <a:gd name="connsiteX4" fmla="*/ 19806 w 8909378"/>
                <a:gd name="connsiteY4" fmla="*/ 0 h 6526491"/>
                <a:gd name="connsiteX5" fmla="*/ 0 w 8909378"/>
                <a:gd name="connsiteY5" fmla="*/ 1077798 h 6526491"/>
                <a:gd name="connsiteX0" fmla="*/ 0 w 8909378"/>
                <a:gd name="connsiteY0" fmla="*/ 1077798 h 6526491"/>
                <a:gd name="connsiteX1" fmla="*/ 6645897 w 8909378"/>
                <a:gd name="connsiteY1" fmla="*/ 6526491 h 6526491"/>
                <a:gd name="connsiteX2" fmla="*/ 8902426 w 8909378"/>
                <a:gd name="connsiteY2" fmla="*/ 5051815 h 6526491"/>
                <a:gd name="connsiteX3" fmla="*/ 8909378 w 8909378"/>
                <a:gd name="connsiteY3" fmla="*/ 19996 h 6526491"/>
                <a:gd name="connsiteX4" fmla="*/ 19806 w 8909378"/>
                <a:gd name="connsiteY4" fmla="*/ 0 h 6526491"/>
                <a:gd name="connsiteX5" fmla="*/ 0 w 8909378"/>
                <a:gd name="connsiteY5" fmla="*/ 1077798 h 6526491"/>
                <a:gd name="connsiteX0" fmla="*/ 0 w 8909378"/>
                <a:gd name="connsiteY0" fmla="*/ 1077798 h 5953836"/>
                <a:gd name="connsiteX1" fmla="*/ 5833097 w 8909378"/>
                <a:gd name="connsiteY1" fmla="*/ 5953836 h 5953836"/>
                <a:gd name="connsiteX2" fmla="*/ 8902426 w 8909378"/>
                <a:gd name="connsiteY2" fmla="*/ 5051815 h 5953836"/>
                <a:gd name="connsiteX3" fmla="*/ 8909378 w 8909378"/>
                <a:gd name="connsiteY3" fmla="*/ 19996 h 5953836"/>
                <a:gd name="connsiteX4" fmla="*/ 19806 w 8909378"/>
                <a:gd name="connsiteY4" fmla="*/ 0 h 5953836"/>
                <a:gd name="connsiteX5" fmla="*/ 0 w 8909378"/>
                <a:gd name="connsiteY5" fmla="*/ 1077798 h 5953836"/>
                <a:gd name="connsiteX0" fmla="*/ 358884 w 8889572"/>
                <a:gd name="connsiteY0" fmla="*/ 1050088 h 5953836"/>
                <a:gd name="connsiteX1" fmla="*/ 5813291 w 8889572"/>
                <a:gd name="connsiteY1" fmla="*/ 5953836 h 5953836"/>
                <a:gd name="connsiteX2" fmla="*/ 8882620 w 8889572"/>
                <a:gd name="connsiteY2" fmla="*/ 5051815 h 5953836"/>
                <a:gd name="connsiteX3" fmla="*/ 8889572 w 8889572"/>
                <a:gd name="connsiteY3" fmla="*/ 19996 h 5953836"/>
                <a:gd name="connsiteX4" fmla="*/ 0 w 8889572"/>
                <a:gd name="connsiteY4" fmla="*/ 0 h 5953836"/>
                <a:gd name="connsiteX5" fmla="*/ 358884 w 8889572"/>
                <a:gd name="connsiteY5" fmla="*/ 1050088 h 5953836"/>
                <a:gd name="connsiteX0" fmla="*/ 358884 w 8889572"/>
                <a:gd name="connsiteY0" fmla="*/ 1050088 h 6129326"/>
                <a:gd name="connsiteX1" fmla="*/ 5665509 w 8889572"/>
                <a:gd name="connsiteY1" fmla="*/ 6129326 h 6129326"/>
                <a:gd name="connsiteX2" fmla="*/ 8882620 w 8889572"/>
                <a:gd name="connsiteY2" fmla="*/ 5051815 h 6129326"/>
                <a:gd name="connsiteX3" fmla="*/ 8889572 w 8889572"/>
                <a:gd name="connsiteY3" fmla="*/ 19996 h 6129326"/>
                <a:gd name="connsiteX4" fmla="*/ 0 w 8889572"/>
                <a:gd name="connsiteY4" fmla="*/ 0 h 6129326"/>
                <a:gd name="connsiteX5" fmla="*/ 358884 w 8889572"/>
                <a:gd name="connsiteY5" fmla="*/ 1050088 h 6129326"/>
                <a:gd name="connsiteX0" fmla="*/ 478957 w 8889572"/>
                <a:gd name="connsiteY0" fmla="*/ 966961 h 6129326"/>
                <a:gd name="connsiteX1" fmla="*/ 5665509 w 8889572"/>
                <a:gd name="connsiteY1" fmla="*/ 6129326 h 6129326"/>
                <a:gd name="connsiteX2" fmla="*/ 8882620 w 8889572"/>
                <a:gd name="connsiteY2" fmla="*/ 5051815 h 6129326"/>
                <a:gd name="connsiteX3" fmla="*/ 8889572 w 8889572"/>
                <a:gd name="connsiteY3" fmla="*/ 19996 h 6129326"/>
                <a:gd name="connsiteX4" fmla="*/ 0 w 8889572"/>
                <a:gd name="connsiteY4" fmla="*/ 0 h 6129326"/>
                <a:gd name="connsiteX5" fmla="*/ 478957 w 8889572"/>
                <a:gd name="connsiteY5" fmla="*/ 966961 h 6129326"/>
                <a:gd name="connsiteX0" fmla="*/ 478957 w 8889572"/>
                <a:gd name="connsiteY0" fmla="*/ 966961 h 6193981"/>
                <a:gd name="connsiteX1" fmla="*/ 5628564 w 8889572"/>
                <a:gd name="connsiteY1" fmla="*/ 6193981 h 6193981"/>
                <a:gd name="connsiteX2" fmla="*/ 8882620 w 8889572"/>
                <a:gd name="connsiteY2" fmla="*/ 5051815 h 6193981"/>
                <a:gd name="connsiteX3" fmla="*/ 8889572 w 8889572"/>
                <a:gd name="connsiteY3" fmla="*/ 19996 h 6193981"/>
                <a:gd name="connsiteX4" fmla="*/ 0 w 8889572"/>
                <a:gd name="connsiteY4" fmla="*/ 0 h 6193981"/>
                <a:gd name="connsiteX5" fmla="*/ 478957 w 8889572"/>
                <a:gd name="connsiteY5" fmla="*/ 966961 h 6193981"/>
                <a:gd name="connsiteX0" fmla="*/ 17139 w 8427754"/>
                <a:gd name="connsiteY0" fmla="*/ 948489 h 6175509"/>
                <a:gd name="connsiteX1" fmla="*/ 5166746 w 8427754"/>
                <a:gd name="connsiteY1" fmla="*/ 6175509 h 6175509"/>
                <a:gd name="connsiteX2" fmla="*/ 8420802 w 8427754"/>
                <a:gd name="connsiteY2" fmla="*/ 5033343 h 6175509"/>
                <a:gd name="connsiteX3" fmla="*/ 8427754 w 8427754"/>
                <a:gd name="connsiteY3" fmla="*/ 1524 h 6175509"/>
                <a:gd name="connsiteX4" fmla="*/ 0 w 8427754"/>
                <a:gd name="connsiteY4" fmla="*/ 0 h 6175509"/>
                <a:gd name="connsiteX5" fmla="*/ 17139 w 8427754"/>
                <a:gd name="connsiteY5" fmla="*/ 948489 h 6175509"/>
                <a:gd name="connsiteX0" fmla="*/ 17139 w 8427754"/>
                <a:gd name="connsiteY0" fmla="*/ 948489 h 5593618"/>
                <a:gd name="connsiteX1" fmla="*/ 4427837 w 8427754"/>
                <a:gd name="connsiteY1" fmla="*/ 5593618 h 5593618"/>
                <a:gd name="connsiteX2" fmla="*/ 8420802 w 8427754"/>
                <a:gd name="connsiteY2" fmla="*/ 5033343 h 5593618"/>
                <a:gd name="connsiteX3" fmla="*/ 8427754 w 8427754"/>
                <a:gd name="connsiteY3" fmla="*/ 1524 h 5593618"/>
                <a:gd name="connsiteX4" fmla="*/ 0 w 8427754"/>
                <a:gd name="connsiteY4" fmla="*/ 0 h 5593618"/>
                <a:gd name="connsiteX5" fmla="*/ 17139 w 8427754"/>
                <a:gd name="connsiteY5" fmla="*/ 948489 h 5593618"/>
                <a:gd name="connsiteX0" fmla="*/ 17139 w 8427754"/>
                <a:gd name="connsiteY0" fmla="*/ 948489 h 5048672"/>
                <a:gd name="connsiteX1" fmla="*/ 4049146 w 8427754"/>
                <a:gd name="connsiteY1" fmla="*/ 5048672 h 5048672"/>
                <a:gd name="connsiteX2" fmla="*/ 8420802 w 8427754"/>
                <a:gd name="connsiteY2" fmla="*/ 5033343 h 5048672"/>
                <a:gd name="connsiteX3" fmla="*/ 8427754 w 8427754"/>
                <a:gd name="connsiteY3" fmla="*/ 1524 h 5048672"/>
                <a:gd name="connsiteX4" fmla="*/ 0 w 8427754"/>
                <a:gd name="connsiteY4" fmla="*/ 0 h 5048672"/>
                <a:gd name="connsiteX5" fmla="*/ 17139 w 8427754"/>
                <a:gd name="connsiteY5" fmla="*/ 948489 h 5048672"/>
                <a:gd name="connsiteX0" fmla="*/ 17139 w 8427754"/>
                <a:gd name="connsiteY0" fmla="*/ 948489 h 5048672"/>
                <a:gd name="connsiteX1" fmla="*/ 4049146 w 8427754"/>
                <a:gd name="connsiteY1" fmla="*/ 5048672 h 5048672"/>
                <a:gd name="connsiteX2" fmla="*/ 7137321 w 8427754"/>
                <a:gd name="connsiteY2" fmla="*/ 4910575 h 5048672"/>
                <a:gd name="connsiteX3" fmla="*/ 8427754 w 8427754"/>
                <a:gd name="connsiteY3" fmla="*/ 1524 h 5048672"/>
                <a:gd name="connsiteX4" fmla="*/ 0 w 8427754"/>
                <a:gd name="connsiteY4" fmla="*/ 0 h 5048672"/>
                <a:gd name="connsiteX5" fmla="*/ 17139 w 8427754"/>
                <a:gd name="connsiteY5" fmla="*/ 948489 h 5048672"/>
                <a:gd name="connsiteX0" fmla="*/ 17139 w 7137711"/>
                <a:gd name="connsiteY0" fmla="*/ 948489 h 5048672"/>
                <a:gd name="connsiteX1" fmla="*/ 4049146 w 7137711"/>
                <a:gd name="connsiteY1" fmla="*/ 5048672 h 5048672"/>
                <a:gd name="connsiteX2" fmla="*/ 7137321 w 7137711"/>
                <a:gd name="connsiteY2" fmla="*/ 4910575 h 5048672"/>
                <a:gd name="connsiteX3" fmla="*/ 7133113 w 7137711"/>
                <a:gd name="connsiteY3" fmla="*/ 135452 h 5048672"/>
                <a:gd name="connsiteX4" fmla="*/ 0 w 7137711"/>
                <a:gd name="connsiteY4" fmla="*/ 0 h 5048672"/>
                <a:gd name="connsiteX5" fmla="*/ 17139 w 7137711"/>
                <a:gd name="connsiteY5" fmla="*/ 948489 h 5048672"/>
                <a:gd name="connsiteX0" fmla="*/ 17139 w 7137711"/>
                <a:gd name="connsiteY0" fmla="*/ 948489 h 4910575"/>
                <a:gd name="connsiteX1" fmla="*/ 3435308 w 7137711"/>
                <a:gd name="connsiteY1" fmla="*/ 4524119 h 4910575"/>
                <a:gd name="connsiteX2" fmla="*/ 7137321 w 7137711"/>
                <a:gd name="connsiteY2" fmla="*/ 4910575 h 4910575"/>
                <a:gd name="connsiteX3" fmla="*/ 7133113 w 7137711"/>
                <a:gd name="connsiteY3" fmla="*/ 135452 h 4910575"/>
                <a:gd name="connsiteX4" fmla="*/ 0 w 7137711"/>
                <a:gd name="connsiteY4" fmla="*/ 0 h 4910575"/>
                <a:gd name="connsiteX5" fmla="*/ 17139 w 7137711"/>
                <a:gd name="connsiteY5" fmla="*/ 948489 h 4910575"/>
                <a:gd name="connsiteX0" fmla="*/ 17139 w 7133113"/>
                <a:gd name="connsiteY0" fmla="*/ 948489 h 4524119"/>
                <a:gd name="connsiteX1" fmla="*/ 3435308 w 7133113"/>
                <a:gd name="connsiteY1" fmla="*/ 4524119 h 4524119"/>
                <a:gd name="connsiteX2" fmla="*/ 7070357 w 7133113"/>
                <a:gd name="connsiteY2" fmla="*/ 4419504 h 4524119"/>
                <a:gd name="connsiteX3" fmla="*/ 7133113 w 7133113"/>
                <a:gd name="connsiteY3" fmla="*/ 135452 h 4524119"/>
                <a:gd name="connsiteX4" fmla="*/ 0 w 7133113"/>
                <a:gd name="connsiteY4" fmla="*/ 0 h 4524119"/>
                <a:gd name="connsiteX5" fmla="*/ 17139 w 7133113"/>
                <a:gd name="connsiteY5" fmla="*/ 948489 h 4524119"/>
                <a:gd name="connsiteX0" fmla="*/ 17139 w 7133113"/>
                <a:gd name="connsiteY0" fmla="*/ 813037 h 4388667"/>
                <a:gd name="connsiteX1" fmla="*/ 3435308 w 7133113"/>
                <a:gd name="connsiteY1" fmla="*/ 4388667 h 4388667"/>
                <a:gd name="connsiteX2" fmla="*/ 7070357 w 7133113"/>
                <a:gd name="connsiteY2" fmla="*/ 4284052 h 4388667"/>
                <a:gd name="connsiteX3" fmla="*/ 7133113 w 7133113"/>
                <a:gd name="connsiteY3" fmla="*/ 0 h 4388667"/>
                <a:gd name="connsiteX4" fmla="*/ 0 w 7133113"/>
                <a:gd name="connsiteY4" fmla="*/ 54280 h 4388667"/>
                <a:gd name="connsiteX5" fmla="*/ 17139 w 7133113"/>
                <a:gd name="connsiteY5" fmla="*/ 813037 h 4388667"/>
                <a:gd name="connsiteX0" fmla="*/ 72943 w 7133113"/>
                <a:gd name="connsiteY0" fmla="*/ 935805 h 4388667"/>
                <a:gd name="connsiteX1" fmla="*/ 3435308 w 7133113"/>
                <a:gd name="connsiteY1" fmla="*/ 4388667 h 4388667"/>
                <a:gd name="connsiteX2" fmla="*/ 7070357 w 7133113"/>
                <a:gd name="connsiteY2" fmla="*/ 4284052 h 4388667"/>
                <a:gd name="connsiteX3" fmla="*/ 7133113 w 7133113"/>
                <a:gd name="connsiteY3" fmla="*/ 0 h 4388667"/>
                <a:gd name="connsiteX4" fmla="*/ 0 w 7133113"/>
                <a:gd name="connsiteY4" fmla="*/ 54280 h 4388667"/>
                <a:gd name="connsiteX5" fmla="*/ 72943 w 7133113"/>
                <a:gd name="connsiteY5" fmla="*/ 935805 h 4388667"/>
                <a:gd name="connsiteX0" fmla="*/ 72943 w 7327073"/>
                <a:gd name="connsiteY0" fmla="*/ 935805 h 4388667"/>
                <a:gd name="connsiteX1" fmla="*/ 3435308 w 7327073"/>
                <a:gd name="connsiteY1" fmla="*/ 4388667 h 4388667"/>
                <a:gd name="connsiteX2" fmla="*/ 7327053 w 7327073"/>
                <a:gd name="connsiteY2" fmla="*/ 4295213 h 4388667"/>
                <a:gd name="connsiteX3" fmla="*/ 7133113 w 7327073"/>
                <a:gd name="connsiteY3" fmla="*/ 0 h 4388667"/>
                <a:gd name="connsiteX4" fmla="*/ 0 w 7327073"/>
                <a:gd name="connsiteY4" fmla="*/ 54280 h 4388667"/>
                <a:gd name="connsiteX5" fmla="*/ 72943 w 7327073"/>
                <a:gd name="connsiteY5" fmla="*/ 935805 h 4388667"/>
                <a:gd name="connsiteX0" fmla="*/ 72943 w 7579541"/>
                <a:gd name="connsiteY0" fmla="*/ 891162 h 4344024"/>
                <a:gd name="connsiteX1" fmla="*/ 3435308 w 7579541"/>
                <a:gd name="connsiteY1" fmla="*/ 4344024 h 4344024"/>
                <a:gd name="connsiteX2" fmla="*/ 7327053 w 7579541"/>
                <a:gd name="connsiteY2" fmla="*/ 4250570 h 4344024"/>
                <a:gd name="connsiteX3" fmla="*/ 7579541 w 7579541"/>
                <a:gd name="connsiteY3" fmla="*/ 0 h 4344024"/>
                <a:gd name="connsiteX4" fmla="*/ 0 w 7579541"/>
                <a:gd name="connsiteY4" fmla="*/ 9637 h 4344024"/>
                <a:gd name="connsiteX5" fmla="*/ 72943 w 7579541"/>
                <a:gd name="connsiteY5" fmla="*/ 891162 h 4344024"/>
                <a:gd name="connsiteX0" fmla="*/ 72943 w 7579541"/>
                <a:gd name="connsiteY0" fmla="*/ 891162 h 4344024"/>
                <a:gd name="connsiteX1" fmla="*/ 3435308 w 7579541"/>
                <a:gd name="connsiteY1" fmla="*/ 4344024 h 4344024"/>
                <a:gd name="connsiteX2" fmla="*/ 7449821 w 7579541"/>
                <a:gd name="connsiteY2" fmla="*/ 4295213 h 4344024"/>
                <a:gd name="connsiteX3" fmla="*/ 7579541 w 7579541"/>
                <a:gd name="connsiteY3" fmla="*/ 0 h 4344024"/>
                <a:gd name="connsiteX4" fmla="*/ 0 w 7579541"/>
                <a:gd name="connsiteY4" fmla="*/ 9637 h 4344024"/>
                <a:gd name="connsiteX5" fmla="*/ 72943 w 7579541"/>
                <a:gd name="connsiteY5" fmla="*/ 891162 h 4344024"/>
                <a:gd name="connsiteX0" fmla="*/ 72943 w 7512577"/>
                <a:gd name="connsiteY0" fmla="*/ 902323 h 4355185"/>
                <a:gd name="connsiteX1" fmla="*/ 3435308 w 7512577"/>
                <a:gd name="connsiteY1" fmla="*/ 4355185 h 4355185"/>
                <a:gd name="connsiteX2" fmla="*/ 7449821 w 7512577"/>
                <a:gd name="connsiteY2" fmla="*/ 4306374 h 4355185"/>
                <a:gd name="connsiteX3" fmla="*/ 7512577 w 7512577"/>
                <a:gd name="connsiteY3" fmla="*/ 0 h 4355185"/>
                <a:gd name="connsiteX4" fmla="*/ 0 w 7512577"/>
                <a:gd name="connsiteY4" fmla="*/ 20798 h 4355185"/>
                <a:gd name="connsiteX5" fmla="*/ 72943 w 7512577"/>
                <a:gd name="connsiteY5" fmla="*/ 902323 h 4355185"/>
                <a:gd name="connsiteX0" fmla="*/ 72943 w 7512577"/>
                <a:gd name="connsiteY0" fmla="*/ 902323 h 4364968"/>
                <a:gd name="connsiteX1" fmla="*/ 3435308 w 7512577"/>
                <a:gd name="connsiteY1" fmla="*/ 4355185 h 4364968"/>
                <a:gd name="connsiteX2" fmla="*/ 7508415 w 7512577"/>
                <a:gd name="connsiteY2" fmla="*/ 4364968 h 4364968"/>
                <a:gd name="connsiteX3" fmla="*/ 7512577 w 7512577"/>
                <a:gd name="connsiteY3" fmla="*/ 0 h 4364968"/>
                <a:gd name="connsiteX4" fmla="*/ 0 w 7512577"/>
                <a:gd name="connsiteY4" fmla="*/ 20798 h 4364968"/>
                <a:gd name="connsiteX5" fmla="*/ 72943 w 7512577"/>
                <a:gd name="connsiteY5" fmla="*/ 902323 h 4364968"/>
                <a:gd name="connsiteX0" fmla="*/ 72943 w 7512577"/>
                <a:gd name="connsiteY0" fmla="*/ 940119 h 4402764"/>
                <a:gd name="connsiteX1" fmla="*/ 3435308 w 7512577"/>
                <a:gd name="connsiteY1" fmla="*/ 4392981 h 4402764"/>
                <a:gd name="connsiteX2" fmla="*/ 7508415 w 7512577"/>
                <a:gd name="connsiteY2" fmla="*/ 4402764 h 4402764"/>
                <a:gd name="connsiteX3" fmla="*/ 7512577 w 7512577"/>
                <a:gd name="connsiteY3" fmla="*/ 37796 h 4402764"/>
                <a:gd name="connsiteX4" fmla="*/ 0 w 7512577"/>
                <a:gd name="connsiteY4" fmla="*/ 0 h 4402764"/>
                <a:gd name="connsiteX5" fmla="*/ 72943 w 7512577"/>
                <a:gd name="connsiteY5" fmla="*/ 940119 h 440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2577" h="4402764">
                  <a:moveTo>
                    <a:pt x="72943" y="940119"/>
                  </a:moveTo>
                  <a:lnTo>
                    <a:pt x="3435308" y="4392981"/>
                  </a:lnTo>
                  <a:lnTo>
                    <a:pt x="7508415" y="4402764"/>
                  </a:lnTo>
                  <a:cubicBezTo>
                    <a:pt x="7510732" y="2725491"/>
                    <a:pt x="7510260" y="1715069"/>
                    <a:pt x="7512577" y="37796"/>
                  </a:cubicBezTo>
                  <a:lnTo>
                    <a:pt x="0" y="0"/>
                  </a:lnTo>
                  <a:lnTo>
                    <a:pt x="72943" y="940119"/>
                  </a:lnTo>
                  <a:close/>
                </a:path>
              </a:pathLst>
            </a:custGeom>
            <a:solidFill>
              <a:schemeClr val="accent6">
                <a:lumMod val="50000"/>
                <a:alpha val="1607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38AD549F-428A-45FF-A1FB-087262EC0BAF}"/>
                </a:ext>
              </a:extLst>
            </p:cNvPr>
            <p:cNvSpPr/>
            <p:nvPr/>
          </p:nvSpPr>
          <p:spPr>
            <a:xfrm>
              <a:off x="-330874" y="4995265"/>
              <a:ext cx="4121464" cy="144655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>
                  <a:ln w="0"/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Single-</a:t>
              </a:r>
              <a:br>
                <a:rPr lang="en-US" sz="4400" b="0" cap="none" spc="0" dirty="0">
                  <a:ln w="0"/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4400" b="0" cap="none" spc="0" dirty="0">
                  <a:ln w="0"/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Observation</a:t>
              </a:r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C778111C-90BB-464A-9AFD-5F5F21C1A0E1}"/>
              </a:ext>
            </a:extLst>
          </p:cNvPr>
          <p:cNvGrpSpPr/>
          <p:nvPr/>
        </p:nvGrpSpPr>
        <p:grpSpPr>
          <a:xfrm>
            <a:off x="-30844" y="9837"/>
            <a:ext cx="12267132" cy="6849636"/>
            <a:chOff x="-30844" y="9837"/>
            <a:chExt cx="12267132" cy="6849636"/>
          </a:xfrm>
        </p:grpSpPr>
        <p:sp>
          <p:nvSpPr>
            <p:cNvPr id="373" name="Multi-sample">
              <a:extLst>
                <a:ext uri="{FF2B5EF4-FFF2-40B4-BE49-F238E27FC236}">
                  <a16:creationId xmlns:a16="http://schemas.microsoft.com/office/drawing/2014/main" id="{5A36CCC7-A0F6-431D-827C-7D49E18A31B2}"/>
                </a:ext>
              </a:extLst>
            </p:cNvPr>
            <p:cNvSpPr/>
            <p:nvPr/>
          </p:nvSpPr>
          <p:spPr>
            <a:xfrm rot="16200000">
              <a:off x="2008536" y="-2029543"/>
              <a:ext cx="5157556" cy="9236315"/>
            </a:xfrm>
            <a:custGeom>
              <a:avLst/>
              <a:gdLst>
                <a:gd name="connsiteX0" fmla="*/ 0 w 8616099"/>
                <a:gd name="connsiteY0" fmla="*/ 772998 h 6221691"/>
                <a:gd name="connsiteX1" fmla="*/ 6645897 w 8616099"/>
                <a:gd name="connsiteY1" fmla="*/ 6221691 h 6221691"/>
                <a:gd name="connsiteX2" fmla="*/ 8616099 w 8616099"/>
                <a:gd name="connsiteY2" fmla="*/ 4091233 h 6221691"/>
                <a:gd name="connsiteX3" fmla="*/ 8502978 w 8616099"/>
                <a:gd name="connsiteY3" fmla="*/ 75414 h 6221691"/>
                <a:gd name="connsiteX4" fmla="*/ 65988 w 8616099"/>
                <a:gd name="connsiteY4" fmla="*/ 0 h 6221691"/>
                <a:gd name="connsiteX5" fmla="*/ 0 w 8616099"/>
                <a:gd name="connsiteY5" fmla="*/ 772998 h 6221691"/>
                <a:gd name="connsiteX0" fmla="*/ 0 w 8616099"/>
                <a:gd name="connsiteY0" fmla="*/ 1077798 h 6526491"/>
                <a:gd name="connsiteX1" fmla="*/ 6645897 w 8616099"/>
                <a:gd name="connsiteY1" fmla="*/ 6526491 h 6526491"/>
                <a:gd name="connsiteX2" fmla="*/ 8616099 w 8616099"/>
                <a:gd name="connsiteY2" fmla="*/ 4396033 h 6526491"/>
                <a:gd name="connsiteX3" fmla="*/ 8502978 w 8616099"/>
                <a:gd name="connsiteY3" fmla="*/ 380214 h 6526491"/>
                <a:gd name="connsiteX4" fmla="*/ 19806 w 8616099"/>
                <a:gd name="connsiteY4" fmla="*/ 0 h 6526491"/>
                <a:gd name="connsiteX5" fmla="*/ 0 w 8616099"/>
                <a:gd name="connsiteY5" fmla="*/ 1077798 h 6526491"/>
                <a:gd name="connsiteX0" fmla="*/ 0 w 8909378"/>
                <a:gd name="connsiteY0" fmla="*/ 1077798 h 6526491"/>
                <a:gd name="connsiteX1" fmla="*/ 6645897 w 8909378"/>
                <a:gd name="connsiteY1" fmla="*/ 6526491 h 6526491"/>
                <a:gd name="connsiteX2" fmla="*/ 8616099 w 8909378"/>
                <a:gd name="connsiteY2" fmla="*/ 4396033 h 6526491"/>
                <a:gd name="connsiteX3" fmla="*/ 8909378 w 8909378"/>
                <a:gd name="connsiteY3" fmla="*/ 19996 h 6526491"/>
                <a:gd name="connsiteX4" fmla="*/ 19806 w 8909378"/>
                <a:gd name="connsiteY4" fmla="*/ 0 h 6526491"/>
                <a:gd name="connsiteX5" fmla="*/ 0 w 8909378"/>
                <a:gd name="connsiteY5" fmla="*/ 1077798 h 6526491"/>
                <a:gd name="connsiteX0" fmla="*/ 0 w 8909378"/>
                <a:gd name="connsiteY0" fmla="*/ 1077798 h 6526491"/>
                <a:gd name="connsiteX1" fmla="*/ 6645897 w 8909378"/>
                <a:gd name="connsiteY1" fmla="*/ 6526491 h 6526491"/>
                <a:gd name="connsiteX2" fmla="*/ 8902426 w 8909378"/>
                <a:gd name="connsiteY2" fmla="*/ 5051815 h 6526491"/>
                <a:gd name="connsiteX3" fmla="*/ 8909378 w 8909378"/>
                <a:gd name="connsiteY3" fmla="*/ 19996 h 6526491"/>
                <a:gd name="connsiteX4" fmla="*/ 19806 w 8909378"/>
                <a:gd name="connsiteY4" fmla="*/ 0 h 6526491"/>
                <a:gd name="connsiteX5" fmla="*/ 0 w 8909378"/>
                <a:gd name="connsiteY5" fmla="*/ 1077798 h 6526491"/>
                <a:gd name="connsiteX0" fmla="*/ 0 w 8909378"/>
                <a:gd name="connsiteY0" fmla="*/ 1077798 h 5953836"/>
                <a:gd name="connsiteX1" fmla="*/ 5833097 w 8909378"/>
                <a:gd name="connsiteY1" fmla="*/ 5953836 h 5953836"/>
                <a:gd name="connsiteX2" fmla="*/ 8902426 w 8909378"/>
                <a:gd name="connsiteY2" fmla="*/ 5051815 h 5953836"/>
                <a:gd name="connsiteX3" fmla="*/ 8909378 w 8909378"/>
                <a:gd name="connsiteY3" fmla="*/ 19996 h 5953836"/>
                <a:gd name="connsiteX4" fmla="*/ 19806 w 8909378"/>
                <a:gd name="connsiteY4" fmla="*/ 0 h 5953836"/>
                <a:gd name="connsiteX5" fmla="*/ 0 w 8909378"/>
                <a:gd name="connsiteY5" fmla="*/ 1077798 h 5953836"/>
                <a:gd name="connsiteX0" fmla="*/ 358884 w 8889572"/>
                <a:gd name="connsiteY0" fmla="*/ 1050088 h 5953836"/>
                <a:gd name="connsiteX1" fmla="*/ 5813291 w 8889572"/>
                <a:gd name="connsiteY1" fmla="*/ 5953836 h 5953836"/>
                <a:gd name="connsiteX2" fmla="*/ 8882620 w 8889572"/>
                <a:gd name="connsiteY2" fmla="*/ 5051815 h 5953836"/>
                <a:gd name="connsiteX3" fmla="*/ 8889572 w 8889572"/>
                <a:gd name="connsiteY3" fmla="*/ 19996 h 5953836"/>
                <a:gd name="connsiteX4" fmla="*/ 0 w 8889572"/>
                <a:gd name="connsiteY4" fmla="*/ 0 h 5953836"/>
                <a:gd name="connsiteX5" fmla="*/ 358884 w 8889572"/>
                <a:gd name="connsiteY5" fmla="*/ 1050088 h 5953836"/>
                <a:gd name="connsiteX0" fmla="*/ 358884 w 8889572"/>
                <a:gd name="connsiteY0" fmla="*/ 1050088 h 6129326"/>
                <a:gd name="connsiteX1" fmla="*/ 5665509 w 8889572"/>
                <a:gd name="connsiteY1" fmla="*/ 6129326 h 6129326"/>
                <a:gd name="connsiteX2" fmla="*/ 8882620 w 8889572"/>
                <a:gd name="connsiteY2" fmla="*/ 5051815 h 6129326"/>
                <a:gd name="connsiteX3" fmla="*/ 8889572 w 8889572"/>
                <a:gd name="connsiteY3" fmla="*/ 19996 h 6129326"/>
                <a:gd name="connsiteX4" fmla="*/ 0 w 8889572"/>
                <a:gd name="connsiteY4" fmla="*/ 0 h 6129326"/>
                <a:gd name="connsiteX5" fmla="*/ 358884 w 8889572"/>
                <a:gd name="connsiteY5" fmla="*/ 1050088 h 6129326"/>
                <a:gd name="connsiteX0" fmla="*/ 478957 w 8889572"/>
                <a:gd name="connsiteY0" fmla="*/ 966961 h 6129326"/>
                <a:gd name="connsiteX1" fmla="*/ 5665509 w 8889572"/>
                <a:gd name="connsiteY1" fmla="*/ 6129326 h 6129326"/>
                <a:gd name="connsiteX2" fmla="*/ 8882620 w 8889572"/>
                <a:gd name="connsiteY2" fmla="*/ 5051815 h 6129326"/>
                <a:gd name="connsiteX3" fmla="*/ 8889572 w 8889572"/>
                <a:gd name="connsiteY3" fmla="*/ 19996 h 6129326"/>
                <a:gd name="connsiteX4" fmla="*/ 0 w 8889572"/>
                <a:gd name="connsiteY4" fmla="*/ 0 h 6129326"/>
                <a:gd name="connsiteX5" fmla="*/ 478957 w 8889572"/>
                <a:gd name="connsiteY5" fmla="*/ 966961 h 6129326"/>
                <a:gd name="connsiteX0" fmla="*/ 478957 w 8889572"/>
                <a:gd name="connsiteY0" fmla="*/ 966961 h 6193981"/>
                <a:gd name="connsiteX1" fmla="*/ 5628564 w 8889572"/>
                <a:gd name="connsiteY1" fmla="*/ 6193981 h 6193981"/>
                <a:gd name="connsiteX2" fmla="*/ 8882620 w 8889572"/>
                <a:gd name="connsiteY2" fmla="*/ 5051815 h 6193981"/>
                <a:gd name="connsiteX3" fmla="*/ 8889572 w 8889572"/>
                <a:gd name="connsiteY3" fmla="*/ 19996 h 6193981"/>
                <a:gd name="connsiteX4" fmla="*/ 0 w 8889572"/>
                <a:gd name="connsiteY4" fmla="*/ 0 h 6193981"/>
                <a:gd name="connsiteX5" fmla="*/ 478957 w 8889572"/>
                <a:gd name="connsiteY5" fmla="*/ 966961 h 6193981"/>
                <a:gd name="connsiteX0" fmla="*/ 17139 w 8427754"/>
                <a:gd name="connsiteY0" fmla="*/ 948489 h 6175509"/>
                <a:gd name="connsiteX1" fmla="*/ 5166746 w 8427754"/>
                <a:gd name="connsiteY1" fmla="*/ 6175509 h 6175509"/>
                <a:gd name="connsiteX2" fmla="*/ 8420802 w 8427754"/>
                <a:gd name="connsiteY2" fmla="*/ 5033343 h 6175509"/>
                <a:gd name="connsiteX3" fmla="*/ 8427754 w 8427754"/>
                <a:gd name="connsiteY3" fmla="*/ 1524 h 6175509"/>
                <a:gd name="connsiteX4" fmla="*/ 0 w 8427754"/>
                <a:gd name="connsiteY4" fmla="*/ 0 h 6175509"/>
                <a:gd name="connsiteX5" fmla="*/ 17139 w 8427754"/>
                <a:gd name="connsiteY5" fmla="*/ 948489 h 6175509"/>
                <a:gd name="connsiteX0" fmla="*/ 17139 w 8427754"/>
                <a:gd name="connsiteY0" fmla="*/ 948489 h 5593618"/>
                <a:gd name="connsiteX1" fmla="*/ 4427837 w 8427754"/>
                <a:gd name="connsiteY1" fmla="*/ 5593618 h 5593618"/>
                <a:gd name="connsiteX2" fmla="*/ 8420802 w 8427754"/>
                <a:gd name="connsiteY2" fmla="*/ 5033343 h 5593618"/>
                <a:gd name="connsiteX3" fmla="*/ 8427754 w 8427754"/>
                <a:gd name="connsiteY3" fmla="*/ 1524 h 5593618"/>
                <a:gd name="connsiteX4" fmla="*/ 0 w 8427754"/>
                <a:gd name="connsiteY4" fmla="*/ 0 h 5593618"/>
                <a:gd name="connsiteX5" fmla="*/ 17139 w 8427754"/>
                <a:gd name="connsiteY5" fmla="*/ 948489 h 5593618"/>
                <a:gd name="connsiteX0" fmla="*/ 17139 w 8427754"/>
                <a:gd name="connsiteY0" fmla="*/ 948489 h 5048672"/>
                <a:gd name="connsiteX1" fmla="*/ 4049146 w 8427754"/>
                <a:gd name="connsiteY1" fmla="*/ 5048672 h 5048672"/>
                <a:gd name="connsiteX2" fmla="*/ 8420802 w 8427754"/>
                <a:gd name="connsiteY2" fmla="*/ 5033343 h 5048672"/>
                <a:gd name="connsiteX3" fmla="*/ 8427754 w 8427754"/>
                <a:gd name="connsiteY3" fmla="*/ 1524 h 5048672"/>
                <a:gd name="connsiteX4" fmla="*/ 0 w 8427754"/>
                <a:gd name="connsiteY4" fmla="*/ 0 h 5048672"/>
                <a:gd name="connsiteX5" fmla="*/ 17139 w 8427754"/>
                <a:gd name="connsiteY5" fmla="*/ 948489 h 5048672"/>
                <a:gd name="connsiteX0" fmla="*/ 17139 w 8427754"/>
                <a:gd name="connsiteY0" fmla="*/ 948489 h 5076886"/>
                <a:gd name="connsiteX1" fmla="*/ 4049146 w 8427754"/>
                <a:gd name="connsiteY1" fmla="*/ 5048672 h 5076886"/>
                <a:gd name="connsiteX2" fmla="*/ 5605030 w 8427754"/>
                <a:gd name="connsiteY2" fmla="*/ 5076886 h 5076886"/>
                <a:gd name="connsiteX3" fmla="*/ 8427754 w 8427754"/>
                <a:gd name="connsiteY3" fmla="*/ 1524 h 5076886"/>
                <a:gd name="connsiteX4" fmla="*/ 0 w 8427754"/>
                <a:gd name="connsiteY4" fmla="*/ 0 h 5076886"/>
                <a:gd name="connsiteX5" fmla="*/ 17139 w 8427754"/>
                <a:gd name="connsiteY5" fmla="*/ 948489 h 5076886"/>
                <a:gd name="connsiteX0" fmla="*/ 17139 w 8427754"/>
                <a:gd name="connsiteY0" fmla="*/ 948489 h 6035772"/>
                <a:gd name="connsiteX1" fmla="*/ 4049146 w 8427754"/>
                <a:gd name="connsiteY1" fmla="*/ 5048672 h 6035772"/>
                <a:gd name="connsiteX2" fmla="*/ 4077358 w 8427754"/>
                <a:gd name="connsiteY2" fmla="*/ 6035772 h 6035772"/>
                <a:gd name="connsiteX3" fmla="*/ 5605030 w 8427754"/>
                <a:gd name="connsiteY3" fmla="*/ 5076886 h 6035772"/>
                <a:gd name="connsiteX4" fmla="*/ 8427754 w 8427754"/>
                <a:gd name="connsiteY4" fmla="*/ 1524 h 6035772"/>
                <a:gd name="connsiteX5" fmla="*/ 0 w 8427754"/>
                <a:gd name="connsiteY5" fmla="*/ 0 h 6035772"/>
                <a:gd name="connsiteX6" fmla="*/ 17139 w 8427754"/>
                <a:gd name="connsiteY6" fmla="*/ 948489 h 6035772"/>
                <a:gd name="connsiteX0" fmla="*/ 17139 w 8427754"/>
                <a:gd name="connsiteY0" fmla="*/ 948489 h 6035772"/>
                <a:gd name="connsiteX1" fmla="*/ 4049146 w 8427754"/>
                <a:gd name="connsiteY1" fmla="*/ 5048672 h 6035772"/>
                <a:gd name="connsiteX2" fmla="*/ 4077358 w 8427754"/>
                <a:gd name="connsiteY2" fmla="*/ 6035772 h 6035772"/>
                <a:gd name="connsiteX3" fmla="*/ 5605030 w 8427754"/>
                <a:gd name="connsiteY3" fmla="*/ 5962258 h 6035772"/>
                <a:gd name="connsiteX4" fmla="*/ 8427754 w 8427754"/>
                <a:gd name="connsiteY4" fmla="*/ 1524 h 6035772"/>
                <a:gd name="connsiteX5" fmla="*/ 0 w 8427754"/>
                <a:gd name="connsiteY5" fmla="*/ 0 h 6035772"/>
                <a:gd name="connsiteX6" fmla="*/ 17139 w 8427754"/>
                <a:gd name="connsiteY6" fmla="*/ 948489 h 6035772"/>
                <a:gd name="connsiteX0" fmla="*/ 17139 w 5611983"/>
                <a:gd name="connsiteY0" fmla="*/ 948489 h 6035772"/>
                <a:gd name="connsiteX1" fmla="*/ 4049146 w 5611983"/>
                <a:gd name="connsiteY1" fmla="*/ 5048672 h 6035772"/>
                <a:gd name="connsiteX2" fmla="*/ 4077358 w 5611983"/>
                <a:gd name="connsiteY2" fmla="*/ 6035772 h 6035772"/>
                <a:gd name="connsiteX3" fmla="*/ 5605030 w 5611983"/>
                <a:gd name="connsiteY3" fmla="*/ 5962258 h 6035772"/>
                <a:gd name="connsiteX4" fmla="*/ 5611983 w 5611983"/>
                <a:gd name="connsiteY4" fmla="*/ 16038 h 6035772"/>
                <a:gd name="connsiteX5" fmla="*/ 0 w 5611983"/>
                <a:gd name="connsiteY5" fmla="*/ 0 h 6035772"/>
                <a:gd name="connsiteX6" fmla="*/ 17139 w 5611983"/>
                <a:gd name="connsiteY6" fmla="*/ 948489 h 6035772"/>
                <a:gd name="connsiteX0" fmla="*/ 17139 w 5611983"/>
                <a:gd name="connsiteY0" fmla="*/ 3766431 h 8853714"/>
                <a:gd name="connsiteX1" fmla="*/ 4049146 w 5611983"/>
                <a:gd name="connsiteY1" fmla="*/ 7866614 h 8853714"/>
                <a:gd name="connsiteX2" fmla="*/ 4077358 w 5611983"/>
                <a:gd name="connsiteY2" fmla="*/ 8853714 h 8853714"/>
                <a:gd name="connsiteX3" fmla="*/ 5605030 w 5611983"/>
                <a:gd name="connsiteY3" fmla="*/ 8780200 h 8853714"/>
                <a:gd name="connsiteX4" fmla="*/ 5611983 w 5611983"/>
                <a:gd name="connsiteY4" fmla="*/ 2833980 h 8853714"/>
                <a:gd name="connsiteX5" fmla="*/ 3482273 w 5611983"/>
                <a:gd name="connsiteY5" fmla="*/ 0 h 8853714"/>
                <a:gd name="connsiteX6" fmla="*/ 0 w 5611983"/>
                <a:gd name="connsiteY6" fmla="*/ 2817942 h 8853714"/>
                <a:gd name="connsiteX7" fmla="*/ 17139 w 5611983"/>
                <a:gd name="connsiteY7" fmla="*/ 3766431 h 8853714"/>
                <a:gd name="connsiteX0" fmla="*/ 17139 w 5611983"/>
                <a:gd name="connsiteY0" fmla="*/ 3766431 h 8853714"/>
                <a:gd name="connsiteX1" fmla="*/ 4049146 w 5611983"/>
                <a:gd name="connsiteY1" fmla="*/ 7866614 h 8853714"/>
                <a:gd name="connsiteX2" fmla="*/ 4077358 w 5611983"/>
                <a:gd name="connsiteY2" fmla="*/ 8853714 h 8853714"/>
                <a:gd name="connsiteX3" fmla="*/ 5605030 w 5611983"/>
                <a:gd name="connsiteY3" fmla="*/ 8780200 h 8853714"/>
                <a:gd name="connsiteX4" fmla="*/ 5611983 w 5611983"/>
                <a:gd name="connsiteY4" fmla="*/ 2833980 h 8853714"/>
                <a:gd name="connsiteX5" fmla="*/ 3482273 w 5611983"/>
                <a:gd name="connsiteY5" fmla="*/ 0 h 8853714"/>
                <a:gd name="connsiteX6" fmla="*/ 0 w 5611983"/>
                <a:gd name="connsiteY6" fmla="*/ 2817942 h 8853714"/>
                <a:gd name="connsiteX7" fmla="*/ 17139 w 5611983"/>
                <a:gd name="connsiteY7" fmla="*/ 3766431 h 8853714"/>
                <a:gd name="connsiteX0" fmla="*/ 17139 w 5611983"/>
                <a:gd name="connsiteY0" fmla="*/ 3940603 h 9027886"/>
                <a:gd name="connsiteX1" fmla="*/ 4049146 w 5611983"/>
                <a:gd name="connsiteY1" fmla="*/ 8040786 h 9027886"/>
                <a:gd name="connsiteX2" fmla="*/ 4077358 w 5611983"/>
                <a:gd name="connsiteY2" fmla="*/ 9027886 h 9027886"/>
                <a:gd name="connsiteX3" fmla="*/ 5605030 w 5611983"/>
                <a:gd name="connsiteY3" fmla="*/ 8954372 h 9027886"/>
                <a:gd name="connsiteX4" fmla="*/ 5611983 w 5611983"/>
                <a:gd name="connsiteY4" fmla="*/ 3008152 h 9027886"/>
                <a:gd name="connsiteX5" fmla="*/ 3670959 w 5611983"/>
                <a:gd name="connsiteY5" fmla="*/ 0 h 9027886"/>
                <a:gd name="connsiteX6" fmla="*/ 0 w 5611983"/>
                <a:gd name="connsiteY6" fmla="*/ 2992114 h 9027886"/>
                <a:gd name="connsiteX7" fmla="*/ 17139 w 5611983"/>
                <a:gd name="connsiteY7" fmla="*/ 3940603 h 9027886"/>
                <a:gd name="connsiteX0" fmla="*/ 17139 w 5611983"/>
                <a:gd name="connsiteY0" fmla="*/ 3940603 h 9027886"/>
                <a:gd name="connsiteX1" fmla="*/ 4049146 w 5611983"/>
                <a:gd name="connsiteY1" fmla="*/ 8040786 h 9027886"/>
                <a:gd name="connsiteX2" fmla="*/ 4077358 w 5611983"/>
                <a:gd name="connsiteY2" fmla="*/ 9027886 h 9027886"/>
                <a:gd name="connsiteX3" fmla="*/ 5605030 w 5611983"/>
                <a:gd name="connsiteY3" fmla="*/ 8954372 h 9027886"/>
                <a:gd name="connsiteX4" fmla="*/ 5611983 w 5611983"/>
                <a:gd name="connsiteY4" fmla="*/ 3008152 h 9027886"/>
                <a:gd name="connsiteX5" fmla="*/ 3670959 w 5611983"/>
                <a:gd name="connsiteY5" fmla="*/ 0 h 9027886"/>
                <a:gd name="connsiteX6" fmla="*/ 0 w 5611983"/>
                <a:gd name="connsiteY6" fmla="*/ 2992114 h 9027886"/>
                <a:gd name="connsiteX7" fmla="*/ 17139 w 5611983"/>
                <a:gd name="connsiteY7" fmla="*/ 3940603 h 9027886"/>
                <a:gd name="connsiteX0" fmla="*/ 0 w 5594844"/>
                <a:gd name="connsiteY0" fmla="*/ 3940603 h 9027886"/>
                <a:gd name="connsiteX1" fmla="*/ 4032007 w 5594844"/>
                <a:gd name="connsiteY1" fmla="*/ 8040786 h 9027886"/>
                <a:gd name="connsiteX2" fmla="*/ 4060219 w 5594844"/>
                <a:gd name="connsiteY2" fmla="*/ 9027886 h 9027886"/>
                <a:gd name="connsiteX3" fmla="*/ 5587891 w 5594844"/>
                <a:gd name="connsiteY3" fmla="*/ 8954372 h 9027886"/>
                <a:gd name="connsiteX4" fmla="*/ 5594844 w 5594844"/>
                <a:gd name="connsiteY4" fmla="*/ 3008152 h 9027886"/>
                <a:gd name="connsiteX5" fmla="*/ 3653820 w 5594844"/>
                <a:gd name="connsiteY5" fmla="*/ 0 h 9027886"/>
                <a:gd name="connsiteX6" fmla="*/ 461832 w 5594844"/>
                <a:gd name="connsiteY6" fmla="*/ 1729371 h 9027886"/>
                <a:gd name="connsiteX7" fmla="*/ 0 w 5594844"/>
                <a:gd name="connsiteY7" fmla="*/ 3940603 h 9027886"/>
                <a:gd name="connsiteX0" fmla="*/ 0 w 5261016"/>
                <a:gd name="connsiteY0" fmla="*/ 4042203 h 9027886"/>
                <a:gd name="connsiteX1" fmla="*/ 3698179 w 5261016"/>
                <a:gd name="connsiteY1" fmla="*/ 8040786 h 9027886"/>
                <a:gd name="connsiteX2" fmla="*/ 3726391 w 5261016"/>
                <a:gd name="connsiteY2" fmla="*/ 9027886 h 9027886"/>
                <a:gd name="connsiteX3" fmla="*/ 5254063 w 5261016"/>
                <a:gd name="connsiteY3" fmla="*/ 8954372 h 9027886"/>
                <a:gd name="connsiteX4" fmla="*/ 5261016 w 5261016"/>
                <a:gd name="connsiteY4" fmla="*/ 3008152 h 9027886"/>
                <a:gd name="connsiteX5" fmla="*/ 3319992 w 5261016"/>
                <a:gd name="connsiteY5" fmla="*/ 0 h 9027886"/>
                <a:gd name="connsiteX6" fmla="*/ 128004 w 5261016"/>
                <a:gd name="connsiteY6" fmla="*/ 1729371 h 9027886"/>
                <a:gd name="connsiteX7" fmla="*/ 0 w 5261016"/>
                <a:gd name="connsiteY7" fmla="*/ 4042203 h 9027886"/>
                <a:gd name="connsiteX0" fmla="*/ 0 w 5261016"/>
                <a:gd name="connsiteY0" fmla="*/ 4042203 h 9027886"/>
                <a:gd name="connsiteX1" fmla="*/ 3611093 w 5261016"/>
                <a:gd name="connsiteY1" fmla="*/ 7924672 h 9027886"/>
                <a:gd name="connsiteX2" fmla="*/ 3726391 w 5261016"/>
                <a:gd name="connsiteY2" fmla="*/ 9027886 h 9027886"/>
                <a:gd name="connsiteX3" fmla="*/ 5254063 w 5261016"/>
                <a:gd name="connsiteY3" fmla="*/ 8954372 h 9027886"/>
                <a:gd name="connsiteX4" fmla="*/ 5261016 w 5261016"/>
                <a:gd name="connsiteY4" fmla="*/ 3008152 h 9027886"/>
                <a:gd name="connsiteX5" fmla="*/ 3319992 w 5261016"/>
                <a:gd name="connsiteY5" fmla="*/ 0 h 9027886"/>
                <a:gd name="connsiteX6" fmla="*/ 128004 w 5261016"/>
                <a:gd name="connsiteY6" fmla="*/ 1729371 h 9027886"/>
                <a:gd name="connsiteX7" fmla="*/ 0 w 5261016"/>
                <a:gd name="connsiteY7" fmla="*/ 4042203 h 9027886"/>
                <a:gd name="connsiteX0" fmla="*/ 0 w 5261016"/>
                <a:gd name="connsiteY0" fmla="*/ 4042203 h 9027886"/>
                <a:gd name="connsiteX1" fmla="*/ 3611093 w 5261016"/>
                <a:gd name="connsiteY1" fmla="*/ 7924672 h 9027886"/>
                <a:gd name="connsiteX2" fmla="*/ 3726391 w 5261016"/>
                <a:gd name="connsiteY2" fmla="*/ 9027886 h 9027886"/>
                <a:gd name="connsiteX3" fmla="*/ 5254063 w 5261016"/>
                <a:gd name="connsiteY3" fmla="*/ 8954372 h 9027886"/>
                <a:gd name="connsiteX4" fmla="*/ 5261016 w 5261016"/>
                <a:gd name="connsiteY4" fmla="*/ 3008152 h 9027886"/>
                <a:gd name="connsiteX5" fmla="*/ 3319992 w 5261016"/>
                <a:gd name="connsiteY5" fmla="*/ 0 h 9027886"/>
                <a:gd name="connsiteX6" fmla="*/ 128004 w 5261016"/>
                <a:gd name="connsiteY6" fmla="*/ 1729371 h 9027886"/>
                <a:gd name="connsiteX7" fmla="*/ 0 w 5261016"/>
                <a:gd name="connsiteY7" fmla="*/ 4042203 h 9027886"/>
                <a:gd name="connsiteX0" fmla="*/ 0 w 5261016"/>
                <a:gd name="connsiteY0" fmla="*/ 4042203 h 9254610"/>
                <a:gd name="connsiteX1" fmla="*/ 3611093 w 5261016"/>
                <a:gd name="connsiteY1" fmla="*/ 7924672 h 9254610"/>
                <a:gd name="connsiteX2" fmla="*/ 5254063 w 5261016"/>
                <a:gd name="connsiteY2" fmla="*/ 8954372 h 9254610"/>
                <a:gd name="connsiteX3" fmla="*/ 5261016 w 5261016"/>
                <a:gd name="connsiteY3" fmla="*/ 3008152 h 9254610"/>
                <a:gd name="connsiteX4" fmla="*/ 3319992 w 5261016"/>
                <a:gd name="connsiteY4" fmla="*/ 0 h 9254610"/>
                <a:gd name="connsiteX5" fmla="*/ 128004 w 5261016"/>
                <a:gd name="connsiteY5" fmla="*/ 1729371 h 9254610"/>
                <a:gd name="connsiteX6" fmla="*/ 0 w 5261016"/>
                <a:gd name="connsiteY6" fmla="*/ 4042203 h 9254610"/>
                <a:gd name="connsiteX0" fmla="*/ 0 w 5261016"/>
                <a:gd name="connsiteY0" fmla="*/ 4042203 h 9362597"/>
                <a:gd name="connsiteX1" fmla="*/ 3611093 w 5261016"/>
                <a:gd name="connsiteY1" fmla="*/ 7924672 h 9362597"/>
                <a:gd name="connsiteX2" fmla="*/ 5254063 w 5261016"/>
                <a:gd name="connsiteY2" fmla="*/ 8954372 h 9362597"/>
                <a:gd name="connsiteX3" fmla="*/ 5261016 w 5261016"/>
                <a:gd name="connsiteY3" fmla="*/ 3008152 h 9362597"/>
                <a:gd name="connsiteX4" fmla="*/ 3319992 w 5261016"/>
                <a:gd name="connsiteY4" fmla="*/ 0 h 9362597"/>
                <a:gd name="connsiteX5" fmla="*/ 128004 w 5261016"/>
                <a:gd name="connsiteY5" fmla="*/ 1729371 h 9362597"/>
                <a:gd name="connsiteX6" fmla="*/ 0 w 5261016"/>
                <a:gd name="connsiteY6" fmla="*/ 4042203 h 9362597"/>
                <a:gd name="connsiteX0" fmla="*/ 0 w 5261016"/>
                <a:gd name="connsiteY0" fmla="*/ 4042203 h 9194901"/>
                <a:gd name="connsiteX1" fmla="*/ 3611093 w 5261016"/>
                <a:gd name="connsiteY1" fmla="*/ 7924672 h 9194901"/>
                <a:gd name="connsiteX2" fmla="*/ 5254063 w 5261016"/>
                <a:gd name="connsiteY2" fmla="*/ 8954372 h 9194901"/>
                <a:gd name="connsiteX3" fmla="*/ 5261016 w 5261016"/>
                <a:gd name="connsiteY3" fmla="*/ 3008152 h 9194901"/>
                <a:gd name="connsiteX4" fmla="*/ 3319992 w 5261016"/>
                <a:gd name="connsiteY4" fmla="*/ 0 h 9194901"/>
                <a:gd name="connsiteX5" fmla="*/ 128004 w 5261016"/>
                <a:gd name="connsiteY5" fmla="*/ 1729371 h 9194901"/>
                <a:gd name="connsiteX6" fmla="*/ 0 w 5261016"/>
                <a:gd name="connsiteY6" fmla="*/ 4042203 h 9194901"/>
                <a:gd name="connsiteX0" fmla="*/ 0 w 5261016"/>
                <a:gd name="connsiteY0" fmla="*/ 4042203 h 9194901"/>
                <a:gd name="connsiteX1" fmla="*/ 1030692 w 5261016"/>
                <a:gd name="connsiteY1" fmla="*/ 5714669 h 9194901"/>
                <a:gd name="connsiteX2" fmla="*/ 3611093 w 5261016"/>
                <a:gd name="connsiteY2" fmla="*/ 7924672 h 9194901"/>
                <a:gd name="connsiteX3" fmla="*/ 5254063 w 5261016"/>
                <a:gd name="connsiteY3" fmla="*/ 8954372 h 9194901"/>
                <a:gd name="connsiteX4" fmla="*/ 5261016 w 5261016"/>
                <a:gd name="connsiteY4" fmla="*/ 3008152 h 9194901"/>
                <a:gd name="connsiteX5" fmla="*/ 3319992 w 5261016"/>
                <a:gd name="connsiteY5" fmla="*/ 0 h 9194901"/>
                <a:gd name="connsiteX6" fmla="*/ 128004 w 5261016"/>
                <a:gd name="connsiteY6" fmla="*/ 1729371 h 9194901"/>
                <a:gd name="connsiteX7" fmla="*/ 0 w 5261016"/>
                <a:gd name="connsiteY7" fmla="*/ 4042203 h 9194901"/>
                <a:gd name="connsiteX0" fmla="*/ 0 w 5261016"/>
                <a:gd name="connsiteY0" fmla="*/ 4042203 h 9194901"/>
                <a:gd name="connsiteX1" fmla="*/ 1030692 w 5261016"/>
                <a:gd name="connsiteY1" fmla="*/ 5714669 h 9194901"/>
                <a:gd name="connsiteX2" fmla="*/ 2637821 w 5261016"/>
                <a:gd name="connsiteY2" fmla="*/ 6702960 h 9194901"/>
                <a:gd name="connsiteX3" fmla="*/ 3611093 w 5261016"/>
                <a:gd name="connsiteY3" fmla="*/ 7924672 h 9194901"/>
                <a:gd name="connsiteX4" fmla="*/ 5254063 w 5261016"/>
                <a:gd name="connsiteY4" fmla="*/ 8954372 h 9194901"/>
                <a:gd name="connsiteX5" fmla="*/ 5261016 w 5261016"/>
                <a:gd name="connsiteY5" fmla="*/ 3008152 h 9194901"/>
                <a:gd name="connsiteX6" fmla="*/ 3319992 w 5261016"/>
                <a:gd name="connsiteY6" fmla="*/ 0 h 9194901"/>
                <a:gd name="connsiteX7" fmla="*/ 128004 w 5261016"/>
                <a:gd name="connsiteY7" fmla="*/ 1729371 h 9194901"/>
                <a:gd name="connsiteX8" fmla="*/ 0 w 5261016"/>
                <a:gd name="connsiteY8" fmla="*/ 4042203 h 9194901"/>
                <a:gd name="connsiteX0" fmla="*/ 47487 w 5133012"/>
                <a:gd name="connsiteY0" fmla="*/ 4005258 h 9194901"/>
                <a:gd name="connsiteX1" fmla="*/ 902688 w 5133012"/>
                <a:gd name="connsiteY1" fmla="*/ 5714669 h 9194901"/>
                <a:gd name="connsiteX2" fmla="*/ 2509817 w 5133012"/>
                <a:gd name="connsiteY2" fmla="*/ 6702960 h 9194901"/>
                <a:gd name="connsiteX3" fmla="*/ 3483089 w 5133012"/>
                <a:gd name="connsiteY3" fmla="*/ 7924672 h 9194901"/>
                <a:gd name="connsiteX4" fmla="*/ 5126059 w 5133012"/>
                <a:gd name="connsiteY4" fmla="*/ 8954372 h 9194901"/>
                <a:gd name="connsiteX5" fmla="*/ 5133012 w 5133012"/>
                <a:gd name="connsiteY5" fmla="*/ 3008152 h 9194901"/>
                <a:gd name="connsiteX6" fmla="*/ 3191988 w 5133012"/>
                <a:gd name="connsiteY6" fmla="*/ 0 h 9194901"/>
                <a:gd name="connsiteX7" fmla="*/ 0 w 5133012"/>
                <a:gd name="connsiteY7" fmla="*/ 1729371 h 9194901"/>
                <a:gd name="connsiteX8" fmla="*/ 47487 w 5133012"/>
                <a:gd name="connsiteY8" fmla="*/ 4005258 h 9194901"/>
                <a:gd name="connsiteX0" fmla="*/ 47487 w 5133012"/>
                <a:gd name="connsiteY0" fmla="*/ 4005258 h 9194901"/>
                <a:gd name="connsiteX1" fmla="*/ 902688 w 5133012"/>
                <a:gd name="connsiteY1" fmla="*/ 5714669 h 9194901"/>
                <a:gd name="connsiteX2" fmla="*/ 2509817 w 5133012"/>
                <a:gd name="connsiteY2" fmla="*/ 6702960 h 9194901"/>
                <a:gd name="connsiteX3" fmla="*/ 3483089 w 5133012"/>
                <a:gd name="connsiteY3" fmla="*/ 7924672 h 9194901"/>
                <a:gd name="connsiteX4" fmla="*/ 5126059 w 5133012"/>
                <a:gd name="connsiteY4" fmla="*/ 8954372 h 9194901"/>
                <a:gd name="connsiteX5" fmla="*/ 5133012 w 5133012"/>
                <a:gd name="connsiteY5" fmla="*/ 3008152 h 9194901"/>
                <a:gd name="connsiteX6" fmla="*/ 3191988 w 5133012"/>
                <a:gd name="connsiteY6" fmla="*/ 0 h 9194901"/>
                <a:gd name="connsiteX7" fmla="*/ 0 w 5133012"/>
                <a:gd name="connsiteY7" fmla="*/ 1729371 h 9194901"/>
                <a:gd name="connsiteX8" fmla="*/ 47487 w 5133012"/>
                <a:gd name="connsiteY8" fmla="*/ 4005258 h 9194901"/>
                <a:gd name="connsiteX0" fmla="*/ 186032 w 5133012"/>
                <a:gd name="connsiteY0" fmla="*/ 3968312 h 9194901"/>
                <a:gd name="connsiteX1" fmla="*/ 902688 w 5133012"/>
                <a:gd name="connsiteY1" fmla="*/ 5714669 h 9194901"/>
                <a:gd name="connsiteX2" fmla="*/ 2509817 w 5133012"/>
                <a:gd name="connsiteY2" fmla="*/ 6702960 h 9194901"/>
                <a:gd name="connsiteX3" fmla="*/ 3483089 w 5133012"/>
                <a:gd name="connsiteY3" fmla="*/ 7924672 h 9194901"/>
                <a:gd name="connsiteX4" fmla="*/ 5126059 w 5133012"/>
                <a:gd name="connsiteY4" fmla="*/ 8954372 h 9194901"/>
                <a:gd name="connsiteX5" fmla="*/ 5133012 w 5133012"/>
                <a:gd name="connsiteY5" fmla="*/ 3008152 h 9194901"/>
                <a:gd name="connsiteX6" fmla="*/ 3191988 w 5133012"/>
                <a:gd name="connsiteY6" fmla="*/ 0 h 9194901"/>
                <a:gd name="connsiteX7" fmla="*/ 0 w 5133012"/>
                <a:gd name="connsiteY7" fmla="*/ 1729371 h 9194901"/>
                <a:gd name="connsiteX8" fmla="*/ 186032 w 5133012"/>
                <a:gd name="connsiteY8" fmla="*/ 3968312 h 9194901"/>
                <a:gd name="connsiteX0" fmla="*/ 186032 w 5133012"/>
                <a:gd name="connsiteY0" fmla="*/ 3968312 h 9194901"/>
                <a:gd name="connsiteX1" fmla="*/ 902688 w 5133012"/>
                <a:gd name="connsiteY1" fmla="*/ 5714669 h 9194901"/>
                <a:gd name="connsiteX2" fmla="*/ 2509817 w 5133012"/>
                <a:gd name="connsiteY2" fmla="*/ 6702960 h 9194901"/>
                <a:gd name="connsiteX3" fmla="*/ 3483089 w 5133012"/>
                <a:gd name="connsiteY3" fmla="*/ 7924672 h 9194901"/>
                <a:gd name="connsiteX4" fmla="*/ 5126059 w 5133012"/>
                <a:gd name="connsiteY4" fmla="*/ 8954372 h 9194901"/>
                <a:gd name="connsiteX5" fmla="*/ 5133012 w 5133012"/>
                <a:gd name="connsiteY5" fmla="*/ 3008152 h 9194901"/>
                <a:gd name="connsiteX6" fmla="*/ 3191988 w 5133012"/>
                <a:gd name="connsiteY6" fmla="*/ 0 h 9194901"/>
                <a:gd name="connsiteX7" fmla="*/ 0 w 5133012"/>
                <a:gd name="connsiteY7" fmla="*/ 1729371 h 9194901"/>
                <a:gd name="connsiteX8" fmla="*/ 186032 w 5133012"/>
                <a:gd name="connsiteY8" fmla="*/ 3968312 h 9194901"/>
                <a:gd name="connsiteX0" fmla="*/ 186032 w 5133012"/>
                <a:gd name="connsiteY0" fmla="*/ 3968312 h 9194901"/>
                <a:gd name="connsiteX1" fmla="*/ 902688 w 5133012"/>
                <a:gd name="connsiteY1" fmla="*/ 5714669 h 9194901"/>
                <a:gd name="connsiteX2" fmla="*/ 2509817 w 5133012"/>
                <a:gd name="connsiteY2" fmla="*/ 6702960 h 9194901"/>
                <a:gd name="connsiteX3" fmla="*/ 3483089 w 5133012"/>
                <a:gd name="connsiteY3" fmla="*/ 7924672 h 9194901"/>
                <a:gd name="connsiteX4" fmla="*/ 5126059 w 5133012"/>
                <a:gd name="connsiteY4" fmla="*/ 8954372 h 9194901"/>
                <a:gd name="connsiteX5" fmla="*/ 5133012 w 5133012"/>
                <a:gd name="connsiteY5" fmla="*/ 3008152 h 9194901"/>
                <a:gd name="connsiteX6" fmla="*/ 3191988 w 5133012"/>
                <a:gd name="connsiteY6" fmla="*/ 0 h 9194901"/>
                <a:gd name="connsiteX7" fmla="*/ 0 w 5133012"/>
                <a:gd name="connsiteY7" fmla="*/ 1729371 h 9194901"/>
                <a:gd name="connsiteX8" fmla="*/ 186032 w 5133012"/>
                <a:gd name="connsiteY8" fmla="*/ 3968312 h 9194901"/>
                <a:gd name="connsiteX0" fmla="*/ 186032 w 5133012"/>
                <a:gd name="connsiteY0" fmla="*/ 3968312 h 9242683"/>
                <a:gd name="connsiteX1" fmla="*/ 902688 w 5133012"/>
                <a:gd name="connsiteY1" fmla="*/ 5714669 h 9242683"/>
                <a:gd name="connsiteX2" fmla="*/ 2509817 w 5133012"/>
                <a:gd name="connsiteY2" fmla="*/ 6702960 h 9242683"/>
                <a:gd name="connsiteX3" fmla="*/ 3475469 w 5133012"/>
                <a:gd name="connsiteY3" fmla="*/ 8084695 h 9242683"/>
                <a:gd name="connsiteX4" fmla="*/ 5126059 w 5133012"/>
                <a:gd name="connsiteY4" fmla="*/ 8954372 h 9242683"/>
                <a:gd name="connsiteX5" fmla="*/ 5133012 w 5133012"/>
                <a:gd name="connsiteY5" fmla="*/ 3008152 h 9242683"/>
                <a:gd name="connsiteX6" fmla="*/ 3191988 w 5133012"/>
                <a:gd name="connsiteY6" fmla="*/ 0 h 9242683"/>
                <a:gd name="connsiteX7" fmla="*/ 0 w 5133012"/>
                <a:gd name="connsiteY7" fmla="*/ 1729371 h 9242683"/>
                <a:gd name="connsiteX8" fmla="*/ 186032 w 5133012"/>
                <a:gd name="connsiteY8" fmla="*/ 3968312 h 9242683"/>
                <a:gd name="connsiteX0" fmla="*/ 186032 w 5141578"/>
                <a:gd name="connsiteY0" fmla="*/ 3968312 h 9305551"/>
                <a:gd name="connsiteX1" fmla="*/ 902688 w 5141578"/>
                <a:gd name="connsiteY1" fmla="*/ 5714669 h 9305551"/>
                <a:gd name="connsiteX2" fmla="*/ 2509817 w 5141578"/>
                <a:gd name="connsiteY2" fmla="*/ 6702960 h 9305551"/>
                <a:gd name="connsiteX3" fmla="*/ 3475469 w 5141578"/>
                <a:gd name="connsiteY3" fmla="*/ 8084695 h 9305551"/>
                <a:gd name="connsiteX4" fmla="*/ 5141299 w 5141578"/>
                <a:gd name="connsiteY4" fmla="*/ 9045815 h 9305551"/>
                <a:gd name="connsiteX5" fmla="*/ 5133012 w 5141578"/>
                <a:gd name="connsiteY5" fmla="*/ 3008152 h 9305551"/>
                <a:gd name="connsiteX6" fmla="*/ 3191988 w 5141578"/>
                <a:gd name="connsiteY6" fmla="*/ 0 h 9305551"/>
                <a:gd name="connsiteX7" fmla="*/ 0 w 5141578"/>
                <a:gd name="connsiteY7" fmla="*/ 1729371 h 9305551"/>
                <a:gd name="connsiteX8" fmla="*/ 186032 w 5141578"/>
                <a:gd name="connsiteY8" fmla="*/ 3968312 h 9305551"/>
                <a:gd name="connsiteX0" fmla="*/ 186032 w 5141578"/>
                <a:gd name="connsiteY0" fmla="*/ 3968312 h 9127495"/>
                <a:gd name="connsiteX1" fmla="*/ 902688 w 5141578"/>
                <a:gd name="connsiteY1" fmla="*/ 5714669 h 9127495"/>
                <a:gd name="connsiteX2" fmla="*/ 2509817 w 5141578"/>
                <a:gd name="connsiteY2" fmla="*/ 6702960 h 9127495"/>
                <a:gd name="connsiteX3" fmla="*/ 3475469 w 5141578"/>
                <a:gd name="connsiteY3" fmla="*/ 8084695 h 9127495"/>
                <a:gd name="connsiteX4" fmla="*/ 5141299 w 5141578"/>
                <a:gd name="connsiteY4" fmla="*/ 9045815 h 9127495"/>
                <a:gd name="connsiteX5" fmla="*/ 5133012 w 5141578"/>
                <a:gd name="connsiteY5" fmla="*/ 3008152 h 9127495"/>
                <a:gd name="connsiteX6" fmla="*/ 3191988 w 5141578"/>
                <a:gd name="connsiteY6" fmla="*/ 0 h 9127495"/>
                <a:gd name="connsiteX7" fmla="*/ 0 w 5141578"/>
                <a:gd name="connsiteY7" fmla="*/ 1729371 h 9127495"/>
                <a:gd name="connsiteX8" fmla="*/ 186032 w 5141578"/>
                <a:gd name="connsiteY8" fmla="*/ 3968312 h 9127495"/>
                <a:gd name="connsiteX0" fmla="*/ 186032 w 5141578"/>
                <a:gd name="connsiteY0" fmla="*/ 3968312 h 9100854"/>
                <a:gd name="connsiteX1" fmla="*/ 902688 w 5141578"/>
                <a:gd name="connsiteY1" fmla="*/ 5714669 h 9100854"/>
                <a:gd name="connsiteX2" fmla="*/ 2509817 w 5141578"/>
                <a:gd name="connsiteY2" fmla="*/ 6702960 h 9100854"/>
                <a:gd name="connsiteX3" fmla="*/ 3475469 w 5141578"/>
                <a:gd name="connsiteY3" fmla="*/ 8084695 h 9100854"/>
                <a:gd name="connsiteX4" fmla="*/ 5141299 w 5141578"/>
                <a:gd name="connsiteY4" fmla="*/ 9045815 h 9100854"/>
                <a:gd name="connsiteX5" fmla="*/ 5133012 w 5141578"/>
                <a:gd name="connsiteY5" fmla="*/ 3008152 h 9100854"/>
                <a:gd name="connsiteX6" fmla="*/ 3191988 w 5141578"/>
                <a:gd name="connsiteY6" fmla="*/ 0 h 9100854"/>
                <a:gd name="connsiteX7" fmla="*/ 0 w 5141578"/>
                <a:gd name="connsiteY7" fmla="*/ 1729371 h 9100854"/>
                <a:gd name="connsiteX8" fmla="*/ 186032 w 5141578"/>
                <a:gd name="connsiteY8" fmla="*/ 3968312 h 9100854"/>
                <a:gd name="connsiteX0" fmla="*/ 186032 w 5141578"/>
                <a:gd name="connsiteY0" fmla="*/ 3968312 h 9045815"/>
                <a:gd name="connsiteX1" fmla="*/ 902688 w 5141578"/>
                <a:gd name="connsiteY1" fmla="*/ 5714669 h 9045815"/>
                <a:gd name="connsiteX2" fmla="*/ 2509817 w 5141578"/>
                <a:gd name="connsiteY2" fmla="*/ 6702960 h 9045815"/>
                <a:gd name="connsiteX3" fmla="*/ 3475469 w 5141578"/>
                <a:gd name="connsiteY3" fmla="*/ 8084695 h 9045815"/>
                <a:gd name="connsiteX4" fmla="*/ 5141299 w 5141578"/>
                <a:gd name="connsiteY4" fmla="*/ 9045815 h 9045815"/>
                <a:gd name="connsiteX5" fmla="*/ 5133012 w 5141578"/>
                <a:gd name="connsiteY5" fmla="*/ 3008152 h 9045815"/>
                <a:gd name="connsiteX6" fmla="*/ 3191988 w 5141578"/>
                <a:gd name="connsiteY6" fmla="*/ 0 h 9045815"/>
                <a:gd name="connsiteX7" fmla="*/ 0 w 5141578"/>
                <a:gd name="connsiteY7" fmla="*/ 1729371 h 9045815"/>
                <a:gd name="connsiteX8" fmla="*/ 186032 w 5141578"/>
                <a:gd name="connsiteY8" fmla="*/ 3968312 h 9045815"/>
                <a:gd name="connsiteX0" fmla="*/ 186032 w 5141578"/>
                <a:gd name="connsiteY0" fmla="*/ 4512542 h 9590045"/>
                <a:gd name="connsiteX1" fmla="*/ 902688 w 5141578"/>
                <a:gd name="connsiteY1" fmla="*/ 6258899 h 9590045"/>
                <a:gd name="connsiteX2" fmla="*/ 2509817 w 5141578"/>
                <a:gd name="connsiteY2" fmla="*/ 7247190 h 9590045"/>
                <a:gd name="connsiteX3" fmla="*/ 3475469 w 5141578"/>
                <a:gd name="connsiteY3" fmla="*/ 8628925 h 9590045"/>
                <a:gd name="connsiteX4" fmla="*/ 5141299 w 5141578"/>
                <a:gd name="connsiteY4" fmla="*/ 9590045 h 9590045"/>
                <a:gd name="connsiteX5" fmla="*/ 5133012 w 5141578"/>
                <a:gd name="connsiteY5" fmla="*/ 3552382 h 9590045"/>
                <a:gd name="connsiteX6" fmla="*/ 3191988 w 5141578"/>
                <a:gd name="connsiteY6" fmla="*/ 544230 h 9590045"/>
                <a:gd name="connsiteX7" fmla="*/ 0 w 5141578"/>
                <a:gd name="connsiteY7" fmla="*/ 391461 h 9590045"/>
                <a:gd name="connsiteX8" fmla="*/ 186032 w 5141578"/>
                <a:gd name="connsiteY8" fmla="*/ 4512542 h 9590045"/>
                <a:gd name="connsiteX0" fmla="*/ 186032 w 5141578"/>
                <a:gd name="connsiteY0" fmla="*/ 4555790 h 9633293"/>
                <a:gd name="connsiteX1" fmla="*/ 902688 w 5141578"/>
                <a:gd name="connsiteY1" fmla="*/ 6302147 h 9633293"/>
                <a:gd name="connsiteX2" fmla="*/ 2509817 w 5141578"/>
                <a:gd name="connsiteY2" fmla="*/ 7290438 h 9633293"/>
                <a:gd name="connsiteX3" fmla="*/ 3475469 w 5141578"/>
                <a:gd name="connsiteY3" fmla="*/ 8672173 h 9633293"/>
                <a:gd name="connsiteX4" fmla="*/ 5141299 w 5141578"/>
                <a:gd name="connsiteY4" fmla="*/ 9633293 h 9633293"/>
                <a:gd name="connsiteX5" fmla="*/ 5133012 w 5141578"/>
                <a:gd name="connsiteY5" fmla="*/ 3595630 h 9633293"/>
                <a:gd name="connsiteX6" fmla="*/ 3131028 w 5141578"/>
                <a:gd name="connsiteY6" fmla="*/ 396978 h 9633293"/>
                <a:gd name="connsiteX7" fmla="*/ 0 w 5141578"/>
                <a:gd name="connsiteY7" fmla="*/ 434709 h 9633293"/>
                <a:gd name="connsiteX8" fmla="*/ 186032 w 5141578"/>
                <a:gd name="connsiteY8" fmla="*/ 4555790 h 9633293"/>
                <a:gd name="connsiteX0" fmla="*/ 186032 w 5141578"/>
                <a:gd name="connsiteY0" fmla="*/ 4158812 h 9236315"/>
                <a:gd name="connsiteX1" fmla="*/ 902688 w 5141578"/>
                <a:gd name="connsiteY1" fmla="*/ 5905169 h 9236315"/>
                <a:gd name="connsiteX2" fmla="*/ 2509817 w 5141578"/>
                <a:gd name="connsiteY2" fmla="*/ 6893460 h 9236315"/>
                <a:gd name="connsiteX3" fmla="*/ 3475469 w 5141578"/>
                <a:gd name="connsiteY3" fmla="*/ 8275195 h 9236315"/>
                <a:gd name="connsiteX4" fmla="*/ 5141299 w 5141578"/>
                <a:gd name="connsiteY4" fmla="*/ 9236315 h 9236315"/>
                <a:gd name="connsiteX5" fmla="*/ 5133012 w 5141578"/>
                <a:gd name="connsiteY5" fmla="*/ 3198652 h 9236315"/>
                <a:gd name="connsiteX6" fmla="*/ 3131028 w 5141578"/>
                <a:gd name="connsiteY6" fmla="*/ 0 h 9236315"/>
                <a:gd name="connsiteX7" fmla="*/ 0 w 5141578"/>
                <a:gd name="connsiteY7" fmla="*/ 37731 h 9236315"/>
                <a:gd name="connsiteX8" fmla="*/ 186032 w 5141578"/>
                <a:gd name="connsiteY8" fmla="*/ 4158812 h 9236315"/>
                <a:gd name="connsiteX0" fmla="*/ 202010 w 5157556"/>
                <a:gd name="connsiteY0" fmla="*/ 4158812 h 9236315"/>
                <a:gd name="connsiteX1" fmla="*/ 918666 w 5157556"/>
                <a:gd name="connsiteY1" fmla="*/ 5905169 h 9236315"/>
                <a:gd name="connsiteX2" fmla="*/ 2525795 w 5157556"/>
                <a:gd name="connsiteY2" fmla="*/ 6893460 h 9236315"/>
                <a:gd name="connsiteX3" fmla="*/ 3491447 w 5157556"/>
                <a:gd name="connsiteY3" fmla="*/ 8275195 h 9236315"/>
                <a:gd name="connsiteX4" fmla="*/ 5157277 w 5157556"/>
                <a:gd name="connsiteY4" fmla="*/ 9236315 h 9236315"/>
                <a:gd name="connsiteX5" fmla="*/ 5148990 w 5157556"/>
                <a:gd name="connsiteY5" fmla="*/ 3198652 h 9236315"/>
                <a:gd name="connsiteX6" fmla="*/ 3147006 w 5157556"/>
                <a:gd name="connsiteY6" fmla="*/ 0 h 9236315"/>
                <a:gd name="connsiteX7" fmla="*/ 15978 w 5157556"/>
                <a:gd name="connsiteY7" fmla="*/ 37731 h 9236315"/>
                <a:gd name="connsiteX8" fmla="*/ 202010 w 5157556"/>
                <a:gd name="connsiteY8" fmla="*/ 4158812 h 923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57556" h="9236315">
                  <a:moveTo>
                    <a:pt x="202010" y="4158812"/>
                  </a:moveTo>
                  <a:cubicBezTo>
                    <a:pt x="434737" y="4861004"/>
                    <a:pt x="538157" y="5498541"/>
                    <a:pt x="918666" y="5905169"/>
                  </a:cubicBezTo>
                  <a:cubicBezTo>
                    <a:pt x="1386641" y="6299254"/>
                    <a:pt x="2057820" y="6499375"/>
                    <a:pt x="2525795" y="6893460"/>
                  </a:cubicBezTo>
                  <a:lnTo>
                    <a:pt x="3491447" y="8275195"/>
                  </a:lnTo>
                  <a:cubicBezTo>
                    <a:pt x="3437484" y="9384901"/>
                    <a:pt x="4051347" y="9213553"/>
                    <a:pt x="5157277" y="9236315"/>
                  </a:cubicBezTo>
                  <a:cubicBezTo>
                    <a:pt x="5159594" y="7559042"/>
                    <a:pt x="5146673" y="4875925"/>
                    <a:pt x="5148990" y="3198652"/>
                  </a:cubicBezTo>
                  <a:cubicBezTo>
                    <a:pt x="4956763" y="3192583"/>
                    <a:pt x="3237633" y="2444469"/>
                    <a:pt x="3147006" y="0"/>
                  </a:cubicBezTo>
                  <a:cubicBezTo>
                    <a:pt x="1255696" y="82971"/>
                    <a:pt x="382381" y="-7140"/>
                    <a:pt x="15978" y="37731"/>
                  </a:cubicBezTo>
                  <a:cubicBezTo>
                    <a:pt x="30364" y="784045"/>
                    <a:pt x="-100147" y="3412498"/>
                    <a:pt x="202010" y="4158812"/>
                  </a:cubicBezTo>
                  <a:close/>
                </a:path>
              </a:pathLst>
            </a:custGeom>
            <a:solidFill>
              <a:srgbClr val="00B050">
                <a:alpha val="1607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67A06F42-27BF-4D79-8606-81AE8EDC2607}"/>
                </a:ext>
              </a:extLst>
            </p:cNvPr>
            <p:cNvSpPr/>
            <p:nvPr/>
          </p:nvSpPr>
          <p:spPr>
            <a:xfrm rot="20219438">
              <a:off x="-12632" y="1762999"/>
              <a:ext cx="3644757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cap="none" spc="0" dirty="0">
                  <a:ln w="0"/>
                  <a:solidFill>
                    <a:srgbClr val="00B05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Unsupervised</a:t>
              </a:r>
            </a:p>
          </p:txBody>
        </p:sp>
        <p:sp>
          <p:nvSpPr>
            <p:cNvPr id="375" name="Multi-sample">
              <a:extLst>
                <a:ext uri="{FF2B5EF4-FFF2-40B4-BE49-F238E27FC236}">
                  <a16:creationId xmlns:a16="http://schemas.microsoft.com/office/drawing/2014/main" id="{7EE5DDDE-F483-4BDD-A362-726BFB28BA3B}"/>
                </a:ext>
              </a:extLst>
            </p:cNvPr>
            <p:cNvSpPr/>
            <p:nvPr/>
          </p:nvSpPr>
          <p:spPr>
            <a:xfrm rot="16200000" flipH="1" flipV="1">
              <a:off x="5320230" y="-56585"/>
              <a:ext cx="5115031" cy="8717085"/>
            </a:xfrm>
            <a:custGeom>
              <a:avLst/>
              <a:gdLst>
                <a:gd name="connsiteX0" fmla="*/ 0 w 8616099"/>
                <a:gd name="connsiteY0" fmla="*/ 772998 h 6221691"/>
                <a:gd name="connsiteX1" fmla="*/ 6645897 w 8616099"/>
                <a:gd name="connsiteY1" fmla="*/ 6221691 h 6221691"/>
                <a:gd name="connsiteX2" fmla="*/ 8616099 w 8616099"/>
                <a:gd name="connsiteY2" fmla="*/ 4091233 h 6221691"/>
                <a:gd name="connsiteX3" fmla="*/ 8502978 w 8616099"/>
                <a:gd name="connsiteY3" fmla="*/ 75414 h 6221691"/>
                <a:gd name="connsiteX4" fmla="*/ 65988 w 8616099"/>
                <a:gd name="connsiteY4" fmla="*/ 0 h 6221691"/>
                <a:gd name="connsiteX5" fmla="*/ 0 w 8616099"/>
                <a:gd name="connsiteY5" fmla="*/ 772998 h 6221691"/>
                <a:gd name="connsiteX0" fmla="*/ 0 w 8616099"/>
                <a:gd name="connsiteY0" fmla="*/ 1077798 h 6526491"/>
                <a:gd name="connsiteX1" fmla="*/ 6645897 w 8616099"/>
                <a:gd name="connsiteY1" fmla="*/ 6526491 h 6526491"/>
                <a:gd name="connsiteX2" fmla="*/ 8616099 w 8616099"/>
                <a:gd name="connsiteY2" fmla="*/ 4396033 h 6526491"/>
                <a:gd name="connsiteX3" fmla="*/ 8502978 w 8616099"/>
                <a:gd name="connsiteY3" fmla="*/ 380214 h 6526491"/>
                <a:gd name="connsiteX4" fmla="*/ 19806 w 8616099"/>
                <a:gd name="connsiteY4" fmla="*/ 0 h 6526491"/>
                <a:gd name="connsiteX5" fmla="*/ 0 w 8616099"/>
                <a:gd name="connsiteY5" fmla="*/ 1077798 h 6526491"/>
                <a:gd name="connsiteX0" fmla="*/ 0 w 8909378"/>
                <a:gd name="connsiteY0" fmla="*/ 1077798 h 6526491"/>
                <a:gd name="connsiteX1" fmla="*/ 6645897 w 8909378"/>
                <a:gd name="connsiteY1" fmla="*/ 6526491 h 6526491"/>
                <a:gd name="connsiteX2" fmla="*/ 8616099 w 8909378"/>
                <a:gd name="connsiteY2" fmla="*/ 4396033 h 6526491"/>
                <a:gd name="connsiteX3" fmla="*/ 8909378 w 8909378"/>
                <a:gd name="connsiteY3" fmla="*/ 19996 h 6526491"/>
                <a:gd name="connsiteX4" fmla="*/ 19806 w 8909378"/>
                <a:gd name="connsiteY4" fmla="*/ 0 h 6526491"/>
                <a:gd name="connsiteX5" fmla="*/ 0 w 8909378"/>
                <a:gd name="connsiteY5" fmla="*/ 1077798 h 6526491"/>
                <a:gd name="connsiteX0" fmla="*/ 0 w 8909378"/>
                <a:gd name="connsiteY0" fmla="*/ 1077798 h 6526491"/>
                <a:gd name="connsiteX1" fmla="*/ 6645897 w 8909378"/>
                <a:gd name="connsiteY1" fmla="*/ 6526491 h 6526491"/>
                <a:gd name="connsiteX2" fmla="*/ 8902426 w 8909378"/>
                <a:gd name="connsiteY2" fmla="*/ 5051815 h 6526491"/>
                <a:gd name="connsiteX3" fmla="*/ 8909378 w 8909378"/>
                <a:gd name="connsiteY3" fmla="*/ 19996 h 6526491"/>
                <a:gd name="connsiteX4" fmla="*/ 19806 w 8909378"/>
                <a:gd name="connsiteY4" fmla="*/ 0 h 6526491"/>
                <a:gd name="connsiteX5" fmla="*/ 0 w 8909378"/>
                <a:gd name="connsiteY5" fmla="*/ 1077798 h 6526491"/>
                <a:gd name="connsiteX0" fmla="*/ 0 w 8909378"/>
                <a:gd name="connsiteY0" fmla="*/ 1077798 h 5953836"/>
                <a:gd name="connsiteX1" fmla="*/ 5833097 w 8909378"/>
                <a:gd name="connsiteY1" fmla="*/ 5953836 h 5953836"/>
                <a:gd name="connsiteX2" fmla="*/ 8902426 w 8909378"/>
                <a:gd name="connsiteY2" fmla="*/ 5051815 h 5953836"/>
                <a:gd name="connsiteX3" fmla="*/ 8909378 w 8909378"/>
                <a:gd name="connsiteY3" fmla="*/ 19996 h 5953836"/>
                <a:gd name="connsiteX4" fmla="*/ 19806 w 8909378"/>
                <a:gd name="connsiteY4" fmla="*/ 0 h 5953836"/>
                <a:gd name="connsiteX5" fmla="*/ 0 w 8909378"/>
                <a:gd name="connsiteY5" fmla="*/ 1077798 h 5953836"/>
                <a:gd name="connsiteX0" fmla="*/ 358884 w 8889572"/>
                <a:gd name="connsiteY0" fmla="*/ 1050088 h 5953836"/>
                <a:gd name="connsiteX1" fmla="*/ 5813291 w 8889572"/>
                <a:gd name="connsiteY1" fmla="*/ 5953836 h 5953836"/>
                <a:gd name="connsiteX2" fmla="*/ 8882620 w 8889572"/>
                <a:gd name="connsiteY2" fmla="*/ 5051815 h 5953836"/>
                <a:gd name="connsiteX3" fmla="*/ 8889572 w 8889572"/>
                <a:gd name="connsiteY3" fmla="*/ 19996 h 5953836"/>
                <a:gd name="connsiteX4" fmla="*/ 0 w 8889572"/>
                <a:gd name="connsiteY4" fmla="*/ 0 h 5953836"/>
                <a:gd name="connsiteX5" fmla="*/ 358884 w 8889572"/>
                <a:gd name="connsiteY5" fmla="*/ 1050088 h 5953836"/>
                <a:gd name="connsiteX0" fmla="*/ 358884 w 8889572"/>
                <a:gd name="connsiteY0" fmla="*/ 1050088 h 6129326"/>
                <a:gd name="connsiteX1" fmla="*/ 5665509 w 8889572"/>
                <a:gd name="connsiteY1" fmla="*/ 6129326 h 6129326"/>
                <a:gd name="connsiteX2" fmla="*/ 8882620 w 8889572"/>
                <a:gd name="connsiteY2" fmla="*/ 5051815 h 6129326"/>
                <a:gd name="connsiteX3" fmla="*/ 8889572 w 8889572"/>
                <a:gd name="connsiteY3" fmla="*/ 19996 h 6129326"/>
                <a:gd name="connsiteX4" fmla="*/ 0 w 8889572"/>
                <a:gd name="connsiteY4" fmla="*/ 0 h 6129326"/>
                <a:gd name="connsiteX5" fmla="*/ 358884 w 8889572"/>
                <a:gd name="connsiteY5" fmla="*/ 1050088 h 6129326"/>
                <a:gd name="connsiteX0" fmla="*/ 478957 w 8889572"/>
                <a:gd name="connsiteY0" fmla="*/ 966961 h 6129326"/>
                <a:gd name="connsiteX1" fmla="*/ 5665509 w 8889572"/>
                <a:gd name="connsiteY1" fmla="*/ 6129326 h 6129326"/>
                <a:gd name="connsiteX2" fmla="*/ 8882620 w 8889572"/>
                <a:gd name="connsiteY2" fmla="*/ 5051815 h 6129326"/>
                <a:gd name="connsiteX3" fmla="*/ 8889572 w 8889572"/>
                <a:gd name="connsiteY3" fmla="*/ 19996 h 6129326"/>
                <a:gd name="connsiteX4" fmla="*/ 0 w 8889572"/>
                <a:gd name="connsiteY4" fmla="*/ 0 h 6129326"/>
                <a:gd name="connsiteX5" fmla="*/ 478957 w 8889572"/>
                <a:gd name="connsiteY5" fmla="*/ 966961 h 6129326"/>
                <a:gd name="connsiteX0" fmla="*/ 478957 w 8889572"/>
                <a:gd name="connsiteY0" fmla="*/ 966961 h 6193981"/>
                <a:gd name="connsiteX1" fmla="*/ 5628564 w 8889572"/>
                <a:gd name="connsiteY1" fmla="*/ 6193981 h 6193981"/>
                <a:gd name="connsiteX2" fmla="*/ 8882620 w 8889572"/>
                <a:gd name="connsiteY2" fmla="*/ 5051815 h 6193981"/>
                <a:gd name="connsiteX3" fmla="*/ 8889572 w 8889572"/>
                <a:gd name="connsiteY3" fmla="*/ 19996 h 6193981"/>
                <a:gd name="connsiteX4" fmla="*/ 0 w 8889572"/>
                <a:gd name="connsiteY4" fmla="*/ 0 h 6193981"/>
                <a:gd name="connsiteX5" fmla="*/ 478957 w 8889572"/>
                <a:gd name="connsiteY5" fmla="*/ 966961 h 6193981"/>
                <a:gd name="connsiteX0" fmla="*/ 17139 w 8427754"/>
                <a:gd name="connsiteY0" fmla="*/ 948489 h 6175509"/>
                <a:gd name="connsiteX1" fmla="*/ 5166746 w 8427754"/>
                <a:gd name="connsiteY1" fmla="*/ 6175509 h 6175509"/>
                <a:gd name="connsiteX2" fmla="*/ 8420802 w 8427754"/>
                <a:gd name="connsiteY2" fmla="*/ 5033343 h 6175509"/>
                <a:gd name="connsiteX3" fmla="*/ 8427754 w 8427754"/>
                <a:gd name="connsiteY3" fmla="*/ 1524 h 6175509"/>
                <a:gd name="connsiteX4" fmla="*/ 0 w 8427754"/>
                <a:gd name="connsiteY4" fmla="*/ 0 h 6175509"/>
                <a:gd name="connsiteX5" fmla="*/ 17139 w 8427754"/>
                <a:gd name="connsiteY5" fmla="*/ 948489 h 6175509"/>
                <a:gd name="connsiteX0" fmla="*/ 17139 w 8427754"/>
                <a:gd name="connsiteY0" fmla="*/ 948489 h 5593618"/>
                <a:gd name="connsiteX1" fmla="*/ 4427837 w 8427754"/>
                <a:gd name="connsiteY1" fmla="*/ 5593618 h 5593618"/>
                <a:gd name="connsiteX2" fmla="*/ 8420802 w 8427754"/>
                <a:gd name="connsiteY2" fmla="*/ 5033343 h 5593618"/>
                <a:gd name="connsiteX3" fmla="*/ 8427754 w 8427754"/>
                <a:gd name="connsiteY3" fmla="*/ 1524 h 5593618"/>
                <a:gd name="connsiteX4" fmla="*/ 0 w 8427754"/>
                <a:gd name="connsiteY4" fmla="*/ 0 h 5593618"/>
                <a:gd name="connsiteX5" fmla="*/ 17139 w 8427754"/>
                <a:gd name="connsiteY5" fmla="*/ 948489 h 5593618"/>
                <a:gd name="connsiteX0" fmla="*/ 17139 w 8427754"/>
                <a:gd name="connsiteY0" fmla="*/ 948489 h 5048672"/>
                <a:gd name="connsiteX1" fmla="*/ 4049146 w 8427754"/>
                <a:gd name="connsiteY1" fmla="*/ 5048672 h 5048672"/>
                <a:gd name="connsiteX2" fmla="*/ 8420802 w 8427754"/>
                <a:gd name="connsiteY2" fmla="*/ 5033343 h 5048672"/>
                <a:gd name="connsiteX3" fmla="*/ 8427754 w 8427754"/>
                <a:gd name="connsiteY3" fmla="*/ 1524 h 5048672"/>
                <a:gd name="connsiteX4" fmla="*/ 0 w 8427754"/>
                <a:gd name="connsiteY4" fmla="*/ 0 h 5048672"/>
                <a:gd name="connsiteX5" fmla="*/ 17139 w 8427754"/>
                <a:gd name="connsiteY5" fmla="*/ 948489 h 5048672"/>
                <a:gd name="connsiteX0" fmla="*/ 17139 w 8427754"/>
                <a:gd name="connsiteY0" fmla="*/ 948489 h 5048672"/>
                <a:gd name="connsiteX1" fmla="*/ 4049146 w 8427754"/>
                <a:gd name="connsiteY1" fmla="*/ 5048672 h 5048672"/>
                <a:gd name="connsiteX2" fmla="*/ 7137321 w 8427754"/>
                <a:gd name="connsiteY2" fmla="*/ 4910575 h 5048672"/>
                <a:gd name="connsiteX3" fmla="*/ 8427754 w 8427754"/>
                <a:gd name="connsiteY3" fmla="*/ 1524 h 5048672"/>
                <a:gd name="connsiteX4" fmla="*/ 0 w 8427754"/>
                <a:gd name="connsiteY4" fmla="*/ 0 h 5048672"/>
                <a:gd name="connsiteX5" fmla="*/ 17139 w 8427754"/>
                <a:gd name="connsiteY5" fmla="*/ 948489 h 5048672"/>
                <a:gd name="connsiteX0" fmla="*/ 17139 w 7137711"/>
                <a:gd name="connsiteY0" fmla="*/ 948489 h 5048672"/>
                <a:gd name="connsiteX1" fmla="*/ 4049146 w 7137711"/>
                <a:gd name="connsiteY1" fmla="*/ 5048672 h 5048672"/>
                <a:gd name="connsiteX2" fmla="*/ 7137321 w 7137711"/>
                <a:gd name="connsiteY2" fmla="*/ 4910575 h 5048672"/>
                <a:gd name="connsiteX3" fmla="*/ 7133113 w 7137711"/>
                <a:gd name="connsiteY3" fmla="*/ 135452 h 5048672"/>
                <a:gd name="connsiteX4" fmla="*/ 0 w 7137711"/>
                <a:gd name="connsiteY4" fmla="*/ 0 h 5048672"/>
                <a:gd name="connsiteX5" fmla="*/ 17139 w 7137711"/>
                <a:gd name="connsiteY5" fmla="*/ 948489 h 5048672"/>
                <a:gd name="connsiteX0" fmla="*/ 17139 w 7137711"/>
                <a:gd name="connsiteY0" fmla="*/ 948489 h 4910575"/>
                <a:gd name="connsiteX1" fmla="*/ 3435308 w 7137711"/>
                <a:gd name="connsiteY1" fmla="*/ 4524119 h 4910575"/>
                <a:gd name="connsiteX2" fmla="*/ 7137321 w 7137711"/>
                <a:gd name="connsiteY2" fmla="*/ 4910575 h 4910575"/>
                <a:gd name="connsiteX3" fmla="*/ 7133113 w 7137711"/>
                <a:gd name="connsiteY3" fmla="*/ 135452 h 4910575"/>
                <a:gd name="connsiteX4" fmla="*/ 0 w 7137711"/>
                <a:gd name="connsiteY4" fmla="*/ 0 h 4910575"/>
                <a:gd name="connsiteX5" fmla="*/ 17139 w 7137711"/>
                <a:gd name="connsiteY5" fmla="*/ 948489 h 4910575"/>
                <a:gd name="connsiteX0" fmla="*/ 17139 w 7133113"/>
                <a:gd name="connsiteY0" fmla="*/ 948489 h 4524119"/>
                <a:gd name="connsiteX1" fmla="*/ 3435308 w 7133113"/>
                <a:gd name="connsiteY1" fmla="*/ 4524119 h 4524119"/>
                <a:gd name="connsiteX2" fmla="*/ 7070357 w 7133113"/>
                <a:gd name="connsiteY2" fmla="*/ 4419504 h 4524119"/>
                <a:gd name="connsiteX3" fmla="*/ 7133113 w 7133113"/>
                <a:gd name="connsiteY3" fmla="*/ 135452 h 4524119"/>
                <a:gd name="connsiteX4" fmla="*/ 0 w 7133113"/>
                <a:gd name="connsiteY4" fmla="*/ 0 h 4524119"/>
                <a:gd name="connsiteX5" fmla="*/ 17139 w 7133113"/>
                <a:gd name="connsiteY5" fmla="*/ 948489 h 4524119"/>
                <a:gd name="connsiteX0" fmla="*/ 17139 w 7133113"/>
                <a:gd name="connsiteY0" fmla="*/ 813037 h 4388667"/>
                <a:gd name="connsiteX1" fmla="*/ 3435308 w 7133113"/>
                <a:gd name="connsiteY1" fmla="*/ 4388667 h 4388667"/>
                <a:gd name="connsiteX2" fmla="*/ 7070357 w 7133113"/>
                <a:gd name="connsiteY2" fmla="*/ 4284052 h 4388667"/>
                <a:gd name="connsiteX3" fmla="*/ 7133113 w 7133113"/>
                <a:gd name="connsiteY3" fmla="*/ 0 h 4388667"/>
                <a:gd name="connsiteX4" fmla="*/ 0 w 7133113"/>
                <a:gd name="connsiteY4" fmla="*/ 54280 h 4388667"/>
                <a:gd name="connsiteX5" fmla="*/ 17139 w 7133113"/>
                <a:gd name="connsiteY5" fmla="*/ 813037 h 4388667"/>
                <a:gd name="connsiteX0" fmla="*/ 72943 w 7133113"/>
                <a:gd name="connsiteY0" fmla="*/ 935805 h 4388667"/>
                <a:gd name="connsiteX1" fmla="*/ 3435308 w 7133113"/>
                <a:gd name="connsiteY1" fmla="*/ 4388667 h 4388667"/>
                <a:gd name="connsiteX2" fmla="*/ 7070357 w 7133113"/>
                <a:gd name="connsiteY2" fmla="*/ 4284052 h 4388667"/>
                <a:gd name="connsiteX3" fmla="*/ 7133113 w 7133113"/>
                <a:gd name="connsiteY3" fmla="*/ 0 h 4388667"/>
                <a:gd name="connsiteX4" fmla="*/ 0 w 7133113"/>
                <a:gd name="connsiteY4" fmla="*/ 54280 h 4388667"/>
                <a:gd name="connsiteX5" fmla="*/ 72943 w 7133113"/>
                <a:gd name="connsiteY5" fmla="*/ 935805 h 4388667"/>
                <a:gd name="connsiteX0" fmla="*/ 72943 w 7327073"/>
                <a:gd name="connsiteY0" fmla="*/ 935805 h 4388667"/>
                <a:gd name="connsiteX1" fmla="*/ 3435308 w 7327073"/>
                <a:gd name="connsiteY1" fmla="*/ 4388667 h 4388667"/>
                <a:gd name="connsiteX2" fmla="*/ 7327053 w 7327073"/>
                <a:gd name="connsiteY2" fmla="*/ 4295213 h 4388667"/>
                <a:gd name="connsiteX3" fmla="*/ 7133113 w 7327073"/>
                <a:gd name="connsiteY3" fmla="*/ 0 h 4388667"/>
                <a:gd name="connsiteX4" fmla="*/ 0 w 7327073"/>
                <a:gd name="connsiteY4" fmla="*/ 54280 h 4388667"/>
                <a:gd name="connsiteX5" fmla="*/ 72943 w 7327073"/>
                <a:gd name="connsiteY5" fmla="*/ 935805 h 4388667"/>
                <a:gd name="connsiteX0" fmla="*/ 72943 w 7579541"/>
                <a:gd name="connsiteY0" fmla="*/ 891162 h 4344024"/>
                <a:gd name="connsiteX1" fmla="*/ 3435308 w 7579541"/>
                <a:gd name="connsiteY1" fmla="*/ 4344024 h 4344024"/>
                <a:gd name="connsiteX2" fmla="*/ 7327053 w 7579541"/>
                <a:gd name="connsiteY2" fmla="*/ 4250570 h 4344024"/>
                <a:gd name="connsiteX3" fmla="*/ 7579541 w 7579541"/>
                <a:gd name="connsiteY3" fmla="*/ 0 h 4344024"/>
                <a:gd name="connsiteX4" fmla="*/ 0 w 7579541"/>
                <a:gd name="connsiteY4" fmla="*/ 9637 h 4344024"/>
                <a:gd name="connsiteX5" fmla="*/ 72943 w 7579541"/>
                <a:gd name="connsiteY5" fmla="*/ 891162 h 4344024"/>
                <a:gd name="connsiteX0" fmla="*/ 72943 w 7579541"/>
                <a:gd name="connsiteY0" fmla="*/ 891162 h 4344024"/>
                <a:gd name="connsiteX1" fmla="*/ 3435308 w 7579541"/>
                <a:gd name="connsiteY1" fmla="*/ 4344024 h 4344024"/>
                <a:gd name="connsiteX2" fmla="*/ 7449821 w 7579541"/>
                <a:gd name="connsiteY2" fmla="*/ 4295213 h 4344024"/>
                <a:gd name="connsiteX3" fmla="*/ 7579541 w 7579541"/>
                <a:gd name="connsiteY3" fmla="*/ 0 h 4344024"/>
                <a:gd name="connsiteX4" fmla="*/ 0 w 7579541"/>
                <a:gd name="connsiteY4" fmla="*/ 9637 h 4344024"/>
                <a:gd name="connsiteX5" fmla="*/ 72943 w 7579541"/>
                <a:gd name="connsiteY5" fmla="*/ 891162 h 4344024"/>
                <a:gd name="connsiteX0" fmla="*/ 72943 w 7512577"/>
                <a:gd name="connsiteY0" fmla="*/ 902323 h 4355185"/>
                <a:gd name="connsiteX1" fmla="*/ 3435308 w 7512577"/>
                <a:gd name="connsiteY1" fmla="*/ 4355185 h 4355185"/>
                <a:gd name="connsiteX2" fmla="*/ 7449821 w 7512577"/>
                <a:gd name="connsiteY2" fmla="*/ 4306374 h 4355185"/>
                <a:gd name="connsiteX3" fmla="*/ 7512577 w 7512577"/>
                <a:gd name="connsiteY3" fmla="*/ 0 h 4355185"/>
                <a:gd name="connsiteX4" fmla="*/ 0 w 7512577"/>
                <a:gd name="connsiteY4" fmla="*/ 20798 h 4355185"/>
                <a:gd name="connsiteX5" fmla="*/ 72943 w 7512577"/>
                <a:gd name="connsiteY5" fmla="*/ 902323 h 4355185"/>
                <a:gd name="connsiteX0" fmla="*/ 72943 w 7512577"/>
                <a:gd name="connsiteY0" fmla="*/ 902323 h 4364968"/>
                <a:gd name="connsiteX1" fmla="*/ 3435308 w 7512577"/>
                <a:gd name="connsiteY1" fmla="*/ 4355185 h 4364968"/>
                <a:gd name="connsiteX2" fmla="*/ 7508415 w 7512577"/>
                <a:gd name="connsiteY2" fmla="*/ 4364968 h 4364968"/>
                <a:gd name="connsiteX3" fmla="*/ 7512577 w 7512577"/>
                <a:gd name="connsiteY3" fmla="*/ 0 h 4364968"/>
                <a:gd name="connsiteX4" fmla="*/ 0 w 7512577"/>
                <a:gd name="connsiteY4" fmla="*/ 20798 h 4364968"/>
                <a:gd name="connsiteX5" fmla="*/ 72943 w 7512577"/>
                <a:gd name="connsiteY5" fmla="*/ 902323 h 4364968"/>
                <a:gd name="connsiteX0" fmla="*/ 72943 w 7512577"/>
                <a:gd name="connsiteY0" fmla="*/ 940119 h 4402764"/>
                <a:gd name="connsiteX1" fmla="*/ 3435308 w 7512577"/>
                <a:gd name="connsiteY1" fmla="*/ 4392981 h 4402764"/>
                <a:gd name="connsiteX2" fmla="*/ 7508415 w 7512577"/>
                <a:gd name="connsiteY2" fmla="*/ 4402764 h 4402764"/>
                <a:gd name="connsiteX3" fmla="*/ 7512577 w 7512577"/>
                <a:gd name="connsiteY3" fmla="*/ 37796 h 4402764"/>
                <a:gd name="connsiteX4" fmla="*/ 0 w 7512577"/>
                <a:gd name="connsiteY4" fmla="*/ 0 h 4402764"/>
                <a:gd name="connsiteX5" fmla="*/ 72943 w 7512577"/>
                <a:gd name="connsiteY5" fmla="*/ 940119 h 4402764"/>
                <a:gd name="connsiteX0" fmla="*/ 0 w 7439634"/>
                <a:gd name="connsiteY0" fmla="*/ 3310246 h 6772891"/>
                <a:gd name="connsiteX1" fmla="*/ 3362365 w 7439634"/>
                <a:gd name="connsiteY1" fmla="*/ 6763108 h 6772891"/>
                <a:gd name="connsiteX2" fmla="*/ 7435472 w 7439634"/>
                <a:gd name="connsiteY2" fmla="*/ 6772891 h 6772891"/>
                <a:gd name="connsiteX3" fmla="*/ 7439634 w 7439634"/>
                <a:gd name="connsiteY3" fmla="*/ 2407923 h 6772891"/>
                <a:gd name="connsiteX4" fmla="*/ 109 w 7439634"/>
                <a:gd name="connsiteY4" fmla="*/ 0 h 6772891"/>
                <a:gd name="connsiteX5" fmla="*/ 0 w 7439634"/>
                <a:gd name="connsiteY5" fmla="*/ 3310246 h 6772891"/>
                <a:gd name="connsiteX0" fmla="*/ 0 w 7435473"/>
                <a:gd name="connsiteY0" fmla="*/ 3321152 h 6783797"/>
                <a:gd name="connsiteX1" fmla="*/ 3362365 w 7435473"/>
                <a:gd name="connsiteY1" fmla="*/ 6774014 h 6783797"/>
                <a:gd name="connsiteX2" fmla="*/ 7435472 w 7435473"/>
                <a:gd name="connsiteY2" fmla="*/ 6783797 h 6783797"/>
                <a:gd name="connsiteX3" fmla="*/ 4493209 w 7435473"/>
                <a:gd name="connsiteY3" fmla="*/ 0 h 6783797"/>
                <a:gd name="connsiteX4" fmla="*/ 109 w 7435473"/>
                <a:gd name="connsiteY4" fmla="*/ 10906 h 6783797"/>
                <a:gd name="connsiteX5" fmla="*/ 0 w 7435473"/>
                <a:gd name="connsiteY5" fmla="*/ 3321152 h 6783797"/>
                <a:gd name="connsiteX0" fmla="*/ 0 w 4493209"/>
                <a:gd name="connsiteY0" fmla="*/ 3321152 h 6783797"/>
                <a:gd name="connsiteX1" fmla="*/ 3362365 w 4493209"/>
                <a:gd name="connsiteY1" fmla="*/ 6774014 h 6783797"/>
                <a:gd name="connsiteX2" fmla="*/ 4432232 w 4493209"/>
                <a:gd name="connsiteY2" fmla="*/ 6783797 h 6783797"/>
                <a:gd name="connsiteX3" fmla="*/ 4493209 w 4493209"/>
                <a:gd name="connsiteY3" fmla="*/ 0 h 6783797"/>
                <a:gd name="connsiteX4" fmla="*/ 109 w 4493209"/>
                <a:gd name="connsiteY4" fmla="*/ 10906 h 6783797"/>
                <a:gd name="connsiteX5" fmla="*/ 0 w 4493209"/>
                <a:gd name="connsiteY5" fmla="*/ 3321152 h 6783797"/>
                <a:gd name="connsiteX0" fmla="*/ 0 w 4493209"/>
                <a:gd name="connsiteY0" fmla="*/ 3321152 h 6783797"/>
                <a:gd name="connsiteX1" fmla="*/ 3216261 w 4493209"/>
                <a:gd name="connsiteY1" fmla="*/ 6725313 h 6783797"/>
                <a:gd name="connsiteX2" fmla="*/ 4432232 w 4493209"/>
                <a:gd name="connsiteY2" fmla="*/ 6783797 h 6783797"/>
                <a:gd name="connsiteX3" fmla="*/ 4493209 w 4493209"/>
                <a:gd name="connsiteY3" fmla="*/ 0 h 6783797"/>
                <a:gd name="connsiteX4" fmla="*/ 109 w 4493209"/>
                <a:gd name="connsiteY4" fmla="*/ 10906 h 6783797"/>
                <a:gd name="connsiteX5" fmla="*/ 0 w 4493209"/>
                <a:gd name="connsiteY5" fmla="*/ 3321152 h 6783797"/>
                <a:gd name="connsiteX0" fmla="*/ 0 w 4493209"/>
                <a:gd name="connsiteY0" fmla="*/ 3321152 h 7630387"/>
                <a:gd name="connsiteX1" fmla="*/ 3216261 w 4493209"/>
                <a:gd name="connsiteY1" fmla="*/ 6725313 h 7630387"/>
                <a:gd name="connsiteX2" fmla="*/ 3265540 w 4493209"/>
                <a:gd name="connsiteY2" fmla="*/ 7630387 h 7630387"/>
                <a:gd name="connsiteX3" fmla="*/ 4432232 w 4493209"/>
                <a:gd name="connsiteY3" fmla="*/ 6783797 h 7630387"/>
                <a:gd name="connsiteX4" fmla="*/ 4493209 w 4493209"/>
                <a:gd name="connsiteY4" fmla="*/ 0 h 7630387"/>
                <a:gd name="connsiteX5" fmla="*/ 109 w 4493209"/>
                <a:gd name="connsiteY5" fmla="*/ 10906 h 7630387"/>
                <a:gd name="connsiteX6" fmla="*/ 0 w 4493209"/>
                <a:gd name="connsiteY6" fmla="*/ 3321152 h 7630387"/>
                <a:gd name="connsiteX0" fmla="*/ 0 w 4493209"/>
                <a:gd name="connsiteY0" fmla="*/ 3321152 h 7630387"/>
                <a:gd name="connsiteX1" fmla="*/ 3075958 w 4493209"/>
                <a:gd name="connsiteY1" fmla="*/ 6763578 h 7630387"/>
                <a:gd name="connsiteX2" fmla="*/ 3265540 w 4493209"/>
                <a:gd name="connsiteY2" fmla="*/ 7630387 h 7630387"/>
                <a:gd name="connsiteX3" fmla="*/ 4432232 w 4493209"/>
                <a:gd name="connsiteY3" fmla="*/ 6783797 h 7630387"/>
                <a:gd name="connsiteX4" fmla="*/ 4493209 w 4493209"/>
                <a:gd name="connsiteY4" fmla="*/ 0 h 7630387"/>
                <a:gd name="connsiteX5" fmla="*/ 109 w 4493209"/>
                <a:gd name="connsiteY5" fmla="*/ 10906 h 7630387"/>
                <a:gd name="connsiteX6" fmla="*/ 0 w 4493209"/>
                <a:gd name="connsiteY6" fmla="*/ 3321152 h 7630387"/>
                <a:gd name="connsiteX0" fmla="*/ 0 w 4493209"/>
                <a:gd name="connsiteY0" fmla="*/ 3321152 h 7668652"/>
                <a:gd name="connsiteX1" fmla="*/ 3075958 w 4493209"/>
                <a:gd name="connsiteY1" fmla="*/ 6763578 h 7668652"/>
                <a:gd name="connsiteX2" fmla="*/ 3189011 w 4493209"/>
                <a:gd name="connsiteY2" fmla="*/ 7668652 h 7668652"/>
                <a:gd name="connsiteX3" fmla="*/ 4432232 w 4493209"/>
                <a:gd name="connsiteY3" fmla="*/ 6783797 h 7668652"/>
                <a:gd name="connsiteX4" fmla="*/ 4493209 w 4493209"/>
                <a:gd name="connsiteY4" fmla="*/ 0 h 7668652"/>
                <a:gd name="connsiteX5" fmla="*/ 109 w 4493209"/>
                <a:gd name="connsiteY5" fmla="*/ 10906 h 7668652"/>
                <a:gd name="connsiteX6" fmla="*/ 0 w 4493209"/>
                <a:gd name="connsiteY6" fmla="*/ 3321152 h 7668652"/>
                <a:gd name="connsiteX0" fmla="*/ 0 w 4493209"/>
                <a:gd name="connsiteY0" fmla="*/ 3321152 h 7672806"/>
                <a:gd name="connsiteX1" fmla="*/ 3075958 w 4493209"/>
                <a:gd name="connsiteY1" fmla="*/ 6763578 h 7672806"/>
                <a:gd name="connsiteX2" fmla="*/ 3189011 w 4493209"/>
                <a:gd name="connsiteY2" fmla="*/ 7668652 h 7672806"/>
                <a:gd name="connsiteX3" fmla="*/ 4432232 w 4493209"/>
                <a:gd name="connsiteY3" fmla="*/ 6783797 h 7672806"/>
                <a:gd name="connsiteX4" fmla="*/ 4493209 w 4493209"/>
                <a:gd name="connsiteY4" fmla="*/ 0 h 7672806"/>
                <a:gd name="connsiteX5" fmla="*/ 109 w 4493209"/>
                <a:gd name="connsiteY5" fmla="*/ 10906 h 7672806"/>
                <a:gd name="connsiteX6" fmla="*/ 0 w 4493209"/>
                <a:gd name="connsiteY6" fmla="*/ 3321152 h 7672806"/>
                <a:gd name="connsiteX0" fmla="*/ 0 w 4493209"/>
                <a:gd name="connsiteY0" fmla="*/ 3321152 h 7672806"/>
                <a:gd name="connsiteX1" fmla="*/ 752791 w 4493209"/>
                <a:gd name="connsiteY1" fmla="*/ 4609747 h 7672806"/>
                <a:gd name="connsiteX2" fmla="*/ 3075958 w 4493209"/>
                <a:gd name="connsiteY2" fmla="*/ 6763578 h 7672806"/>
                <a:gd name="connsiteX3" fmla="*/ 3189011 w 4493209"/>
                <a:gd name="connsiteY3" fmla="*/ 7668652 h 7672806"/>
                <a:gd name="connsiteX4" fmla="*/ 4432232 w 4493209"/>
                <a:gd name="connsiteY4" fmla="*/ 6783797 h 7672806"/>
                <a:gd name="connsiteX5" fmla="*/ 4493209 w 4493209"/>
                <a:gd name="connsiteY5" fmla="*/ 0 h 7672806"/>
                <a:gd name="connsiteX6" fmla="*/ 109 w 4493209"/>
                <a:gd name="connsiteY6" fmla="*/ 10906 h 7672806"/>
                <a:gd name="connsiteX7" fmla="*/ 0 w 4493209"/>
                <a:gd name="connsiteY7" fmla="*/ 3321152 h 7672806"/>
                <a:gd name="connsiteX0" fmla="*/ 0 w 4493209"/>
                <a:gd name="connsiteY0" fmla="*/ 3321152 h 7672806"/>
                <a:gd name="connsiteX1" fmla="*/ 752791 w 4493209"/>
                <a:gd name="connsiteY1" fmla="*/ 4609747 h 7672806"/>
                <a:gd name="connsiteX2" fmla="*/ 2221945 w 4493209"/>
                <a:gd name="connsiteY2" fmla="*/ 5494486 h 7672806"/>
                <a:gd name="connsiteX3" fmla="*/ 3075958 w 4493209"/>
                <a:gd name="connsiteY3" fmla="*/ 6763578 h 7672806"/>
                <a:gd name="connsiteX4" fmla="*/ 3189011 w 4493209"/>
                <a:gd name="connsiteY4" fmla="*/ 7668652 h 7672806"/>
                <a:gd name="connsiteX5" fmla="*/ 4432232 w 4493209"/>
                <a:gd name="connsiteY5" fmla="*/ 6783797 h 7672806"/>
                <a:gd name="connsiteX6" fmla="*/ 4493209 w 4493209"/>
                <a:gd name="connsiteY6" fmla="*/ 0 h 7672806"/>
                <a:gd name="connsiteX7" fmla="*/ 109 w 4493209"/>
                <a:gd name="connsiteY7" fmla="*/ 10906 h 7672806"/>
                <a:gd name="connsiteX8" fmla="*/ 0 w 4493209"/>
                <a:gd name="connsiteY8" fmla="*/ 3321152 h 7672806"/>
                <a:gd name="connsiteX0" fmla="*/ 8008 w 4493101"/>
                <a:gd name="connsiteY0" fmla="*/ 3613359 h 7672806"/>
                <a:gd name="connsiteX1" fmla="*/ 752683 w 4493101"/>
                <a:gd name="connsiteY1" fmla="*/ 4609747 h 7672806"/>
                <a:gd name="connsiteX2" fmla="*/ 2221837 w 4493101"/>
                <a:gd name="connsiteY2" fmla="*/ 5494486 h 7672806"/>
                <a:gd name="connsiteX3" fmla="*/ 3075850 w 4493101"/>
                <a:gd name="connsiteY3" fmla="*/ 6763578 h 7672806"/>
                <a:gd name="connsiteX4" fmla="*/ 3188903 w 4493101"/>
                <a:gd name="connsiteY4" fmla="*/ 7668652 h 7672806"/>
                <a:gd name="connsiteX5" fmla="*/ 4432124 w 4493101"/>
                <a:gd name="connsiteY5" fmla="*/ 6783797 h 7672806"/>
                <a:gd name="connsiteX6" fmla="*/ 4493101 w 4493101"/>
                <a:gd name="connsiteY6" fmla="*/ 0 h 7672806"/>
                <a:gd name="connsiteX7" fmla="*/ 1 w 4493101"/>
                <a:gd name="connsiteY7" fmla="*/ 10906 h 7672806"/>
                <a:gd name="connsiteX8" fmla="*/ 8008 w 4493101"/>
                <a:gd name="connsiteY8" fmla="*/ 3613359 h 7672806"/>
                <a:gd name="connsiteX0" fmla="*/ 8008 w 4493101"/>
                <a:gd name="connsiteY0" fmla="*/ 3613359 h 7672806"/>
                <a:gd name="connsiteX1" fmla="*/ 752683 w 4493101"/>
                <a:gd name="connsiteY1" fmla="*/ 4609747 h 7672806"/>
                <a:gd name="connsiteX2" fmla="*/ 2221837 w 4493101"/>
                <a:gd name="connsiteY2" fmla="*/ 5494486 h 7672806"/>
                <a:gd name="connsiteX3" fmla="*/ 3075850 w 4493101"/>
                <a:gd name="connsiteY3" fmla="*/ 6763578 h 7672806"/>
                <a:gd name="connsiteX4" fmla="*/ 3188903 w 4493101"/>
                <a:gd name="connsiteY4" fmla="*/ 7668652 h 7672806"/>
                <a:gd name="connsiteX5" fmla="*/ 4432124 w 4493101"/>
                <a:gd name="connsiteY5" fmla="*/ 6783797 h 7672806"/>
                <a:gd name="connsiteX6" fmla="*/ 4493101 w 4493101"/>
                <a:gd name="connsiteY6" fmla="*/ 0 h 7672806"/>
                <a:gd name="connsiteX7" fmla="*/ 1 w 4493101"/>
                <a:gd name="connsiteY7" fmla="*/ 10906 h 7672806"/>
                <a:gd name="connsiteX8" fmla="*/ 8008 w 4493101"/>
                <a:gd name="connsiteY8" fmla="*/ 3613359 h 7672806"/>
                <a:gd name="connsiteX0" fmla="*/ 8008 w 4505397"/>
                <a:gd name="connsiteY0" fmla="*/ 3613359 h 7772640"/>
                <a:gd name="connsiteX1" fmla="*/ 752683 w 4505397"/>
                <a:gd name="connsiteY1" fmla="*/ 4609747 h 7772640"/>
                <a:gd name="connsiteX2" fmla="*/ 2221837 w 4505397"/>
                <a:gd name="connsiteY2" fmla="*/ 5494486 h 7772640"/>
                <a:gd name="connsiteX3" fmla="*/ 3075850 w 4505397"/>
                <a:gd name="connsiteY3" fmla="*/ 6763578 h 7772640"/>
                <a:gd name="connsiteX4" fmla="*/ 3188903 w 4505397"/>
                <a:gd name="connsiteY4" fmla="*/ 7668652 h 7772640"/>
                <a:gd name="connsiteX5" fmla="*/ 4505176 w 4505397"/>
                <a:gd name="connsiteY5" fmla="*/ 7603601 h 7772640"/>
                <a:gd name="connsiteX6" fmla="*/ 4493101 w 4505397"/>
                <a:gd name="connsiteY6" fmla="*/ 0 h 7772640"/>
                <a:gd name="connsiteX7" fmla="*/ 1 w 4505397"/>
                <a:gd name="connsiteY7" fmla="*/ 10906 h 7772640"/>
                <a:gd name="connsiteX8" fmla="*/ 8008 w 4505397"/>
                <a:gd name="connsiteY8" fmla="*/ 3613359 h 7772640"/>
                <a:gd name="connsiteX0" fmla="*/ 8008 w 4505397"/>
                <a:gd name="connsiteY0" fmla="*/ 3613359 h 7698082"/>
                <a:gd name="connsiteX1" fmla="*/ 752683 w 4505397"/>
                <a:gd name="connsiteY1" fmla="*/ 4609747 h 7698082"/>
                <a:gd name="connsiteX2" fmla="*/ 2221837 w 4505397"/>
                <a:gd name="connsiteY2" fmla="*/ 5494486 h 7698082"/>
                <a:gd name="connsiteX3" fmla="*/ 3075850 w 4505397"/>
                <a:gd name="connsiteY3" fmla="*/ 6763578 h 7698082"/>
                <a:gd name="connsiteX4" fmla="*/ 3188903 w 4505397"/>
                <a:gd name="connsiteY4" fmla="*/ 7668652 h 7698082"/>
                <a:gd name="connsiteX5" fmla="*/ 4505176 w 4505397"/>
                <a:gd name="connsiteY5" fmla="*/ 7603601 h 7698082"/>
                <a:gd name="connsiteX6" fmla="*/ 4493101 w 4505397"/>
                <a:gd name="connsiteY6" fmla="*/ 0 h 7698082"/>
                <a:gd name="connsiteX7" fmla="*/ 1 w 4505397"/>
                <a:gd name="connsiteY7" fmla="*/ 10906 h 7698082"/>
                <a:gd name="connsiteX8" fmla="*/ 8008 w 4505397"/>
                <a:gd name="connsiteY8" fmla="*/ 3613359 h 7698082"/>
                <a:gd name="connsiteX0" fmla="*/ 8008 w 4505397"/>
                <a:gd name="connsiteY0" fmla="*/ 3613359 h 7668652"/>
                <a:gd name="connsiteX1" fmla="*/ 752683 w 4505397"/>
                <a:gd name="connsiteY1" fmla="*/ 4609747 h 7668652"/>
                <a:gd name="connsiteX2" fmla="*/ 2221837 w 4505397"/>
                <a:gd name="connsiteY2" fmla="*/ 5494486 h 7668652"/>
                <a:gd name="connsiteX3" fmla="*/ 3075850 w 4505397"/>
                <a:gd name="connsiteY3" fmla="*/ 6763578 h 7668652"/>
                <a:gd name="connsiteX4" fmla="*/ 3188903 w 4505397"/>
                <a:gd name="connsiteY4" fmla="*/ 7668652 h 7668652"/>
                <a:gd name="connsiteX5" fmla="*/ 4505176 w 4505397"/>
                <a:gd name="connsiteY5" fmla="*/ 7603601 h 7668652"/>
                <a:gd name="connsiteX6" fmla="*/ 4493101 w 4505397"/>
                <a:gd name="connsiteY6" fmla="*/ 0 h 7668652"/>
                <a:gd name="connsiteX7" fmla="*/ 1 w 4505397"/>
                <a:gd name="connsiteY7" fmla="*/ 10906 h 7668652"/>
                <a:gd name="connsiteX8" fmla="*/ 8008 w 4505397"/>
                <a:gd name="connsiteY8" fmla="*/ 3613359 h 7668652"/>
                <a:gd name="connsiteX0" fmla="*/ 8008 w 4505397"/>
                <a:gd name="connsiteY0" fmla="*/ 3613359 h 7668652"/>
                <a:gd name="connsiteX1" fmla="*/ 752683 w 4505397"/>
                <a:gd name="connsiteY1" fmla="*/ 4609747 h 7668652"/>
                <a:gd name="connsiteX2" fmla="*/ 2221837 w 4505397"/>
                <a:gd name="connsiteY2" fmla="*/ 5494486 h 7668652"/>
                <a:gd name="connsiteX3" fmla="*/ 3075850 w 4505397"/>
                <a:gd name="connsiteY3" fmla="*/ 6763578 h 7668652"/>
                <a:gd name="connsiteX4" fmla="*/ 3188903 w 4505397"/>
                <a:gd name="connsiteY4" fmla="*/ 7668652 h 7668652"/>
                <a:gd name="connsiteX5" fmla="*/ 4505176 w 4505397"/>
                <a:gd name="connsiteY5" fmla="*/ 7603601 h 7668652"/>
                <a:gd name="connsiteX6" fmla="*/ 4493101 w 4505397"/>
                <a:gd name="connsiteY6" fmla="*/ 0 h 7668652"/>
                <a:gd name="connsiteX7" fmla="*/ 1 w 4505397"/>
                <a:gd name="connsiteY7" fmla="*/ 10906 h 7668652"/>
                <a:gd name="connsiteX8" fmla="*/ 8008 w 4505397"/>
                <a:gd name="connsiteY8" fmla="*/ 3613359 h 7668652"/>
                <a:gd name="connsiteX0" fmla="*/ 8008 w 4505397"/>
                <a:gd name="connsiteY0" fmla="*/ 3613359 h 7668652"/>
                <a:gd name="connsiteX1" fmla="*/ 752683 w 4505397"/>
                <a:gd name="connsiteY1" fmla="*/ 4609747 h 7668652"/>
                <a:gd name="connsiteX2" fmla="*/ 2221837 w 4505397"/>
                <a:gd name="connsiteY2" fmla="*/ 5494486 h 7668652"/>
                <a:gd name="connsiteX3" fmla="*/ 3075850 w 4505397"/>
                <a:gd name="connsiteY3" fmla="*/ 6763578 h 7668652"/>
                <a:gd name="connsiteX4" fmla="*/ 3188903 w 4505397"/>
                <a:gd name="connsiteY4" fmla="*/ 7668652 h 7668652"/>
                <a:gd name="connsiteX5" fmla="*/ 4505176 w 4505397"/>
                <a:gd name="connsiteY5" fmla="*/ 7603601 h 7668652"/>
                <a:gd name="connsiteX6" fmla="*/ 4493101 w 4505397"/>
                <a:gd name="connsiteY6" fmla="*/ 0 h 7668652"/>
                <a:gd name="connsiteX7" fmla="*/ 1 w 4505397"/>
                <a:gd name="connsiteY7" fmla="*/ 10906 h 7668652"/>
                <a:gd name="connsiteX8" fmla="*/ 8008 w 4505397"/>
                <a:gd name="connsiteY8" fmla="*/ 3613359 h 7668652"/>
                <a:gd name="connsiteX0" fmla="*/ 8008 w 4505397"/>
                <a:gd name="connsiteY0" fmla="*/ 3613359 h 7668652"/>
                <a:gd name="connsiteX1" fmla="*/ 752683 w 4505397"/>
                <a:gd name="connsiteY1" fmla="*/ 4609747 h 7668652"/>
                <a:gd name="connsiteX2" fmla="*/ 2221837 w 4505397"/>
                <a:gd name="connsiteY2" fmla="*/ 5494486 h 7668652"/>
                <a:gd name="connsiteX3" fmla="*/ 3075850 w 4505397"/>
                <a:gd name="connsiteY3" fmla="*/ 6763578 h 7668652"/>
                <a:gd name="connsiteX4" fmla="*/ 3188903 w 4505397"/>
                <a:gd name="connsiteY4" fmla="*/ 7668652 h 7668652"/>
                <a:gd name="connsiteX5" fmla="*/ 4505176 w 4505397"/>
                <a:gd name="connsiteY5" fmla="*/ 7603601 h 7668652"/>
                <a:gd name="connsiteX6" fmla="*/ 4493101 w 4505397"/>
                <a:gd name="connsiteY6" fmla="*/ 0 h 7668652"/>
                <a:gd name="connsiteX7" fmla="*/ 1 w 4505397"/>
                <a:gd name="connsiteY7" fmla="*/ 10906 h 7668652"/>
                <a:gd name="connsiteX8" fmla="*/ 8008 w 4505397"/>
                <a:gd name="connsiteY8" fmla="*/ 3613359 h 7668652"/>
                <a:gd name="connsiteX0" fmla="*/ 8008 w 4505397"/>
                <a:gd name="connsiteY0" fmla="*/ 3613359 h 7668652"/>
                <a:gd name="connsiteX1" fmla="*/ 752683 w 4505397"/>
                <a:gd name="connsiteY1" fmla="*/ 4609747 h 7668652"/>
                <a:gd name="connsiteX2" fmla="*/ 2221837 w 4505397"/>
                <a:gd name="connsiteY2" fmla="*/ 5494486 h 7668652"/>
                <a:gd name="connsiteX3" fmla="*/ 2905399 w 4505397"/>
                <a:gd name="connsiteY3" fmla="*/ 6885330 h 7668652"/>
                <a:gd name="connsiteX4" fmla="*/ 3188903 w 4505397"/>
                <a:gd name="connsiteY4" fmla="*/ 7668652 h 7668652"/>
                <a:gd name="connsiteX5" fmla="*/ 4505176 w 4505397"/>
                <a:gd name="connsiteY5" fmla="*/ 7603601 h 7668652"/>
                <a:gd name="connsiteX6" fmla="*/ 4493101 w 4505397"/>
                <a:gd name="connsiteY6" fmla="*/ 0 h 7668652"/>
                <a:gd name="connsiteX7" fmla="*/ 1 w 4505397"/>
                <a:gd name="connsiteY7" fmla="*/ 10906 h 7668652"/>
                <a:gd name="connsiteX8" fmla="*/ 8008 w 4505397"/>
                <a:gd name="connsiteY8" fmla="*/ 3613359 h 7668652"/>
                <a:gd name="connsiteX0" fmla="*/ 8008 w 4505397"/>
                <a:gd name="connsiteY0" fmla="*/ 3613359 h 7668652"/>
                <a:gd name="connsiteX1" fmla="*/ 752683 w 4505397"/>
                <a:gd name="connsiteY1" fmla="*/ 4609747 h 7668652"/>
                <a:gd name="connsiteX2" fmla="*/ 2221837 w 4505397"/>
                <a:gd name="connsiteY2" fmla="*/ 5494486 h 7668652"/>
                <a:gd name="connsiteX3" fmla="*/ 2905399 w 4505397"/>
                <a:gd name="connsiteY3" fmla="*/ 6885330 h 7668652"/>
                <a:gd name="connsiteX4" fmla="*/ 3188903 w 4505397"/>
                <a:gd name="connsiteY4" fmla="*/ 7668652 h 7668652"/>
                <a:gd name="connsiteX5" fmla="*/ 4505176 w 4505397"/>
                <a:gd name="connsiteY5" fmla="*/ 7603601 h 7668652"/>
                <a:gd name="connsiteX6" fmla="*/ 4493101 w 4505397"/>
                <a:gd name="connsiteY6" fmla="*/ 0 h 7668652"/>
                <a:gd name="connsiteX7" fmla="*/ 1 w 4505397"/>
                <a:gd name="connsiteY7" fmla="*/ 10906 h 7668652"/>
                <a:gd name="connsiteX8" fmla="*/ 8008 w 4505397"/>
                <a:gd name="connsiteY8" fmla="*/ 3613359 h 7668652"/>
                <a:gd name="connsiteX0" fmla="*/ 8008 w 4505397"/>
                <a:gd name="connsiteY0" fmla="*/ 3613359 h 7668652"/>
                <a:gd name="connsiteX1" fmla="*/ 752683 w 4505397"/>
                <a:gd name="connsiteY1" fmla="*/ 4609747 h 7668652"/>
                <a:gd name="connsiteX2" fmla="*/ 2221837 w 4505397"/>
                <a:gd name="connsiteY2" fmla="*/ 5494486 h 7668652"/>
                <a:gd name="connsiteX3" fmla="*/ 2905399 w 4505397"/>
                <a:gd name="connsiteY3" fmla="*/ 6885330 h 7668652"/>
                <a:gd name="connsiteX4" fmla="*/ 3188903 w 4505397"/>
                <a:gd name="connsiteY4" fmla="*/ 7668652 h 7668652"/>
                <a:gd name="connsiteX5" fmla="*/ 4505176 w 4505397"/>
                <a:gd name="connsiteY5" fmla="*/ 7603601 h 7668652"/>
                <a:gd name="connsiteX6" fmla="*/ 4493101 w 4505397"/>
                <a:gd name="connsiteY6" fmla="*/ 0 h 7668652"/>
                <a:gd name="connsiteX7" fmla="*/ 1 w 4505397"/>
                <a:gd name="connsiteY7" fmla="*/ 10906 h 7668652"/>
                <a:gd name="connsiteX8" fmla="*/ 8008 w 4505397"/>
                <a:gd name="connsiteY8" fmla="*/ 3613359 h 7668652"/>
                <a:gd name="connsiteX0" fmla="*/ 8008 w 4493101"/>
                <a:gd name="connsiteY0" fmla="*/ 3613359 h 7683259"/>
                <a:gd name="connsiteX1" fmla="*/ 752683 w 4493101"/>
                <a:gd name="connsiteY1" fmla="*/ 4609747 h 7683259"/>
                <a:gd name="connsiteX2" fmla="*/ 2221837 w 4493101"/>
                <a:gd name="connsiteY2" fmla="*/ 5494486 h 7683259"/>
                <a:gd name="connsiteX3" fmla="*/ 2905399 w 4493101"/>
                <a:gd name="connsiteY3" fmla="*/ 6885330 h 7683259"/>
                <a:gd name="connsiteX4" fmla="*/ 3188903 w 4493101"/>
                <a:gd name="connsiteY4" fmla="*/ 7668652 h 7683259"/>
                <a:gd name="connsiteX5" fmla="*/ 4488946 w 4493101"/>
                <a:gd name="connsiteY5" fmla="*/ 7652302 h 7683259"/>
                <a:gd name="connsiteX6" fmla="*/ 4493101 w 4493101"/>
                <a:gd name="connsiteY6" fmla="*/ 0 h 7683259"/>
                <a:gd name="connsiteX7" fmla="*/ 1 w 4493101"/>
                <a:gd name="connsiteY7" fmla="*/ 10906 h 7683259"/>
                <a:gd name="connsiteX8" fmla="*/ 8008 w 4493101"/>
                <a:gd name="connsiteY8" fmla="*/ 3613359 h 7683259"/>
                <a:gd name="connsiteX0" fmla="*/ 8008 w 4493101"/>
                <a:gd name="connsiteY0" fmla="*/ 3613359 h 7668652"/>
                <a:gd name="connsiteX1" fmla="*/ 752683 w 4493101"/>
                <a:gd name="connsiteY1" fmla="*/ 4609747 h 7668652"/>
                <a:gd name="connsiteX2" fmla="*/ 2221837 w 4493101"/>
                <a:gd name="connsiteY2" fmla="*/ 5494486 h 7668652"/>
                <a:gd name="connsiteX3" fmla="*/ 2905399 w 4493101"/>
                <a:gd name="connsiteY3" fmla="*/ 6885330 h 7668652"/>
                <a:gd name="connsiteX4" fmla="*/ 3188903 w 4493101"/>
                <a:gd name="connsiteY4" fmla="*/ 7668652 h 7668652"/>
                <a:gd name="connsiteX5" fmla="*/ 4488948 w 4493101"/>
                <a:gd name="connsiteY5" fmla="*/ 7627951 h 7668652"/>
                <a:gd name="connsiteX6" fmla="*/ 4493101 w 4493101"/>
                <a:gd name="connsiteY6" fmla="*/ 0 h 7668652"/>
                <a:gd name="connsiteX7" fmla="*/ 1 w 4493101"/>
                <a:gd name="connsiteY7" fmla="*/ 10906 h 7668652"/>
                <a:gd name="connsiteX8" fmla="*/ 8008 w 4493101"/>
                <a:gd name="connsiteY8" fmla="*/ 3613359 h 7668652"/>
                <a:gd name="connsiteX0" fmla="*/ 8008 w 4493101"/>
                <a:gd name="connsiteY0" fmla="*/ 3613359 h 7662331"/>
                <a:gd name="connsiteX1" fmla="*/ 752683 w 4493101"/>
                <a:gd name="connsiteY1" fmla="*/ 4609747 h 7662331"/>
                <a:gd name="connsiteX2" fmla="*/ 2221837 w 4493101"/>
                <a:gd name="connsiteY2" fmla="*/ 5494486 h 7662331"/>
                <a:gd name="connsiteX3" fmla="*/ 2905399 w 4493101"/>
                <a:gd name="connsiteY3" fmla="*/ 6885330 h 7662331"/>
                <a:gd name="connsiteX4" fmla="*/ 3188905 w 4493101"/>
                <a:gd name="connsiteY4" fmla="*/ 7660535 h 7662331"/>
                <a:gd name="connsiteX5" fmla="*/ 4488948 w 4493101"/>
                <a:gd name="connsiteY5" fmla="*/ 7627951 h 7662331"/>
                <a:gd name="connsiteX6" fmla="*/ 4493101 w 4493101"/>
                <a:gd name="connsiteY6" fmla="*/ 0 h 7662331"/>
                <a:gd name="connsiteX7" fmla="*/ 1 w 4493101"/>
                <a:gd name="connsiteY7" fmla="*/ 10906 h 7662331"/>
                <a:gd name="connsiteX8" fmla="*/ 8008 w 4493101"/>
                <a:gd name="connsiteY8" fmla="*/ 3613359 h 7662331"/>
                <a:gd name="connsiteX0" fmla="*/ 8008 w 4493101"/>
                <a:gd name="connsiteY0" fmla="*/ 3613359 h 7662331"/>
                <a:gd name="connsiteX1" fmla="*/ 815461 w 4493101"/>
                <a:gd name="connsiteY1" fmla="*/ 4680897 h 7662331"/>
                <a:gd name="connsiteX2" fmla="*/ 2221837 w 4493101"/>
                <a:gd name="connsiteY2" fmla="*/ 5494486 h 7662331"/>
                <a:gd name="connsiteX3" fmla="*/ 2905399 w 4493101"/>
                <a:gd name="connsiteY3" fmla="*/ 6885330 h 7662331"/>
                <a:gd name="connsiteX4" fmla="*/ 3188905 w 4493101"/>
                <a:gd name="connsiteY4" fmla="*/ 7660535 h 7662331"/>
                <a:gd name="connsiteX5" fmla="*/ 4488948 w 4493101"/>
                <a:gd name="connsiteY5" fmla="*/ 7627951 h 7662331"/>
                <a:gd name="connsiteX6" fmla="*/ 4493101 w 4493101"/>
                <a:gd name="connsiteY6" fmla="*/ 0 h 7662331"/>
                <a:gd name="connsiteX7" fmla="*/ 1 w 4493101"/>
                <a:gd name="connsiteY7" fmla="*/ 10906 h 7662331"/>
                <a:gd name="connsiteX8" fmla="*/ 8008 w 4493101"/>
                <a:gd name="connsiteY8" fmla="*/ 3613359 h 7662331"/>
                <a:gd name="connsiteX0" fmla="*/ 8008 w 4493101"/>
                <a:gd name="connsiteY0" fmla="*/ 3613359 h 7662331"/>
                <a:gd name="connsiteX1" fmla="*/ 815461 w 4493101"/>
                <a:gd name="connsiteY1" fmla="*/ 4680897 h 7662331"/>
                <a:gd name="connsiteX2" fmla="*/ 2326469 w 4493101"/>
                <a:gd name="connsiteY2" fmla="*/ 5628415 h 7662331"/>
                <a:gd name="connsiteX3" fmla="*/ 2905399 w 4493101"/>
                <a:gd name="connsiteY3" fmla="*/ 6885330 h 7662331"/>
                <a:gd name="connsiteX4" fmla="*/ 3188905 w 4493101"/>
                <a:gd name="connsiteY4" fmla="*/ 7660535 h 7662331"/>
                <a:gd name="connsiteX5" fmla="*/ 4488948 w 4493101"/>
                <a:gd name="connsiteY5" fmla="*/ 7627951 h 7662331"/>
                <a:gd name="connsiteX6" fmla="*/ 4493101 w 4493101"/>
                <a:gd name="connsiteY6" fmla="*/ 0 h 7662331"/>
                <a:gd name="connsiteX7" fmla="*/ 1 w 4493101"/>
                <a:gd name="connsiteY7" fmla="*/ 10906 h 7662331"/>
                <a:gd name="connsiteX8" fmla="*/ 8008 w 4493101"/>
                <a:gd name="connsiteY8" fmla="*/ 3613359 h 7662331"/>
                <a:gd name="connsiteX0" fmla="*/ 8008 w 4493101"/>
                <a:gd name="connsiteY0" fmla="*/ 3613359 h 7662331"/>
                <a:gd name="connsiteX1" fmla="*/ 815461 w 4493101"/>
                <a:gd name="connsiteY1" fmla="*/ 4680897 h 7662331"/>
                <a:gd name="connsiteX2" fmla="*/ 2326469 w 4493101"/>
                <a:gd name="connsiteY2" fmla="*/ 5628415 h 7662331"/>
                <a:gd name="connsiteX3" fmla="*/ 2930511 w 4493101"/>
                <a:gd name="connsiteY3" fmla="*/ 6977406 h 7662331"/>
                <a:gd name="connsiteX4" fmla="*/ 3188905 w 4493101"/>
                <a:gd name="connsiteY4" fmla="*/ 7660535 h 7662331"/>
                <a:gd name="connsiteX5" fmla="*/ 4488948 w 4493101"/>
                <a:gd name="connsiteY5" fmla="*/ 7627951 h 7662331"/>
                <a:gd name="connsiteX6" fmla="*/ 4493101 w 4493101"/>
                <a:gd name="connsiteY6" fmla="*/ 0 h 7662331"/>
                <a:gd name="connsiteX7" fmla="*/ 1 w 4493101"/>
                <a:gd name="connsiteY7" fmla="*/ 10906 h 7662331"/>
                <a:gd name="connsiteX8" fmla="*/ 8008 w 4493101"/>
                <a:gd name="connsiteY8" fmla="*/ 3613359 h 7662331"/>
                <a:gd name="connsiteX0" fmla="*/ 8008 w 4493101"/>
                <a:gd name="connsiteY0" fmla="*/ 3613359 h 7672138"/>
                <a:gd name="connsiteX1" fmla="*/ 815461 w 4493101"/>
                <a:gd name="connsiteY1" fmla="*/ 4680897 h 7672138"/>
                <a:gd name="connsiteX2" fmla="*/ 2326469 w 4493101"/>
                <a:gd name="connsiteY2" fmla="*/ 5628415 h 7672138"/>
                <a:gd name="connsiteX3" fmla="*/ 2930511 w 4493101"/>
                <a:gd name="connsiteY3" fmla="*/ 6977406 h 7672138"/>
                <a:gd name="connsiteX4" fmla="*/ 3188905 w 4493101"/>
                <a:gd name="connsiteY4" fmla="*/ 7660535 h 7672138"/>
                <a:gd name="connsiteX5" fmla="*/ 4488948 w 4493101"/>
                <a:gd name="connsiteY5" fmla="*/ 7627951 h 7672138"/>
                <a:gd name="connsiteX6" fmla="*/ 4493101 w 4493101"/>
                <a:gd name="connsiteY6" fmla="*/ 0 h 7672138"/>
                <a:gd name="connsiteX7" fmla="*/ 1 w 4493101"/>
                <a:gd name="connsiteY7" fmla="*/ 10906 h 7672138"/>
                <a:gd name="connsiteX8" fmla="*/ 8008 w 4493101"/>
                <a:gd name="connsiteY8" fmla="*/ 3613359 h 7672138"/>
                <a:gd name="connsiteX0" fmla="*/ 8008 w 4495065"/>
                <a:gd name="connsiteY0" fmla="*/ 3613359 h 7662703"/>
                <a:gd name="connsiteX1" fmla="*/ 815461 w 4495065"/>
                <a:gd name="connsiteY1" fmla="*/ 4680897 h 7662703"/>
                <a:gd name="connsiteX2" fmla="*/ 2326469 w 4495065"/>
                <a:gd name="connsiteY2" fmla="*/ 5628415 h 7662703"/>
                <a:gd name="connsiteX3" fmla="*/ 2930511 w 4495065"/>
                <a:gd name="connsiteY3" fmla="*/ 6977406 h 7662703"/>
                <a:gd name="connsiteX4" fmla="*/ 3188905 w 4495065"/>
                <a:gd name="connsiteY4" fmla="*/ 7660535 h 7662703"/>
                <a:gd name="connsiteX5" fmla="*/ 4494528 w 4495065"/>
                <a:gd name="connsiteY5" fmla="*/ 7611210 h 7662703"/>
                <a:gd name="connsiteX6" fmla="*/ 4493101 w 4495065"/>
                <a:gd name="connsiteY6" fmla="*/ 0 h 7662703"/>
                <a:gd name="connsiteX7" fmla="*/ 1 w 4495065"/>
                <a:gd name="connsiteY7" fmla="*/ 10906 h 7662703"/>
                <a:gd name="connsiteX8" fmla="*/ 8008 w 4495065"/>
                <a:gd name="connsiteY8" fmla="*/ 3613359 h 7662703"/>
                <a:gd name="connsiteX0" fmla="*/ 8008 w 4495065"/>
                <a:gd name="connsiteY0" fmla="*/ 3613359 h 7660535"/>
                <a:gd name="connsiteX1" fmla="*/ 815461 w 4495065"/>
                <a:gd name="connsiteY1" fmla="*/ 4680897 h 7660535"/>
                <a:gd name="connsiteX2" fmla="*/ 2326469 w 4495065"/>
                <a:gd name="connsiteY2" fmla="*/ 5628415 h 7660535"/>
                <a:gd name="connsiteX3" fmla="*/ 2930511 w 4495065"/>
                <a:gd name="connsiteY3" fmla="*/ 6977406 h 7660535"/>
                <a:gd name="connsiteX4" fmla="*/ 3188905 w 4495065"/>
                <a:gd name="connsiteY4" fmla="*/ 7660535 h 7660535"/>
                <a:gd name="connsiteX5" fmla="*/ 4494528 w 4495065"/>
                <a:gd name="connsiteY5" fmla="*/ 7611210 h 7660535"/>
                <a:gd name="connsiteX6" fmla="*/ 4493101 w 4495065"/>
                <a:gd name="connsiteY6" fmla="*/ 0 h 7660535"/>
                <a:gd name="connsiteX7" fmla="*/ 1 w 4495065"/>
                <a:gd name="connsiteY7" fmla="*/ 10906 h 7660535"/>
                <a:gd name="connsiteX8" fmla="*/ 8008 w 4495065"/>
                <a:gd name="connsiteY8" fmla="*/ 3613359 h 7660535"/>
                <a:gd name="connsiteX0" fmla="*/ 8008 w 4495065"/>
                <a:gd name="connsiteY0" fmla="*/ 3613359 h 7660535"/>
                <a:gd name="connsiteX1" fmla="*/ 815461 w 4495065"/>
                <a:gd name="connsiteY1" fmla="*/ 4680897 h 7660535"/>
                <a:gd name="connsiteX2" fmla="*/ 2326469 w 4495065"/>
                <a:gd name="connsiteY2" fmla="*/ 5628415 h 7660535"/>
                <a:gd name="connsiteX3" fmla="*/ 2930511 w 4495065"/>
                <a:gd name="connsiteY3" fmla="*/ 6977406 h 7660535"/>
                <a:gd name="connsiteX4" fmla="*/ 3188905 w 4495065"/>
                <a:gd name="connsiteY4" fmla="*/ 7660535 h 7660535"/>
                <a:gd name="connsiteX5" fmla="*/ 4494528 w 4495065"/>
                <a:gd name="connsiteY5" fmla="*/ 7611210 h 7660535"/>
                <a:gd name="connsiteX6" fmla="*/ 4493101 w 4495065"/>
                <a:gd name="connsiteY6" fmla="*/ 0 h 7660535"/>
                <a:gd name="connsiteX7" fmla="*/ 1 w 4495065"/>
                <a:gd name="connsiteY7" fmla="*/ 10906 h 7660535"/>
                <a:gd name="connsiteX8" fmla="*/ 8008 w 4495065"/>
                <a:gd name="connsiteY8" fmla="*/ 3613359 h 7660535"/>
                <a:gd name="connsiteX0" fmla="*/ 8008 w 4495065"/>
                <a:gd name="connsiteY0" fmla="*/ 3613359 h 7660535"/>
                <a:gd name="connsiteX1" fmla="*/ 815461 w 4495065"/>
                <a:gd name="connsiteY1" fmla="*/ 4680897 h 7660535"/>
                <a:gd name="connsiteX2" fmla="*/ 2326469 w 4495065"/>
                <a:gd name="connsiteY2" fmla="*/ 5628415 h 7660535"/>
                <a:gd name="connsiteX3" fmla="*/ 3188905 w 4495065"/>
                <a:gd name="connsiteY3" fmla="*/ 7660535 h 7660535"/>
                <a:gd name="connsiteX4" fmla="*/ 4494528 w 4495065"/>
                <a:gd name="connsiteY4" fmla="*/ 7611210 h 7660535"/>
                <a:gd name="connsiteX5" fmla="*/ 4493101 w 4495065"/>
                <a:gd name="connsiteY5" fmla="*/ 0 h 7660535"/>
                <a:gd name="connsiteX6" fmla="*/ 1 w 4495065"/>
                <a:gd name="connsiteY6" fmla="*/ 10906 h 7660535"/>
                <a:gd name="connsiteX7" fmla="*/ 8008 w 4495065"/>
                <a:gd name="connsiteY7" fmla="*/ 3613359 h 7660535"/>
                <a:gd name="connsiteX0" fmla="*/ 13588 w 4495065"/>
                <a:gd name="connsiteY0" fmla="*/ 3462690 h 7660535"/>
                <a:gd name="connsiteX1" fmla="*/ 815461 w 4495065"/>
                <a:gd name="connsiteY1" fmla="*/ 4680897 h 7660535"/>
                <a:gd name="connsiteX2" fmla="*/ 2326469 w 4495065"/>
                <a:gd name="connsiteY2" fmla="*/ 5628415 h 7660535"/>
                <a:gd name="connsiteX3" fmla="*/ 3188905 w 4495065"/>
                <a:gd name="connsiteY3" fmla="*/ 7660535 h 7660535"/>
                <a:gd name="connsiteX4" fmla="*/ 4494528 w 4495065"/>
                <a:gd name="connsiteY4" fmla="*/ 7611210 h 7660535"/>
                <a:gd name="connsiteX5" fmla="*/ 4493101 w 4495065"/>
                <a:gd name="connsiteY5" fmla="*/ 0 h 7660535"/>
                <a:gd name="connsiteX6" fmla="*/ 1 w 4495065"/>
                <a:gd name="connsiteY6" fmla="*/ 10906 h 7660535"/>
                <a:gd name="connsiteX7" fmla="*/ 13588 w 4495065"/>
                <a:gd name="connsiteY7" fmla="*/ 3462690 h 766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5065" h="7660535">
                  <a:moveTo>
                    <a:pt x="13588" y="3462690"/>
                  </a:moveTo>
                  <a:cubicBezTo>
                    <a:pt x="345687" y="3930102"/>
                    <a:pt x="499596" y="4335239"/>
                    <a:pt x="815461" y="4680897"/>
                  </a:cubicBezTo>
                  <a:cubicBezTo>
                    <a:pt x="1226715" y="5073213"/>
                    <a:pt x="1915215" y="5236099"/>
                    <a:pt x="2326469" y="5628415"/>
                  </a:cubicBezTo>
                  <a:cubicBezTo>
                    <a:pt x="2722043" y="6125021"/>
                    <a:pt x="2827562" y="7330069"/>
                    <a:pt x="3188905" y="7660535"/>
                  </a:cubicBezTo>
                  <a:cubicBezTo>
                    <a:pt x="3227472" y="7648152"/>
                    <a:pt x="3231912" y="7656060"/>
                    <a:pt x="4494528" y="7611210"/>
                  </a:cubicBezTo>
                  <a:cubicBezTo>
                    <a:pt x="4496845" y="5933937"/>
                    <a:pt x="4490784" y="1677273"/>
                    <a:pt x="4493101" y="0"/>
                  </a:cubicBezTo>
                  <a:lnTo>
                    <a:pt x="1" y="10906"/>
                  </a:lnTo>
                  <a:cubicBezTo>
                    <a:pt x="-35" y="1114321"/>
                    <a:pt x="13624" y="2359275"/>
                    <a:pt x="13588" y="3462690"/>
                  </a:cubicBezTo>
                  <a:close/>
                </a:path>
              </a:pathLst>
            </a:custGeom>
            <a:solidFill>
              <a:schemeClr val="bg2">
                <a:lumMod val="50000"/>
                <a:alpha val="1607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2499E591-A549-421A-8FB1-D8AEDE69B0C4}"/>
                </a:ext>
              </a:extLst>
            </p:cNvPr>
            <p:cNvSpPr/>
            <p:nvPr/>
          </p:nvSpPr>
          <p:spPr>
            <a:xfrm rot="20421927">
              <a:off x="8077843" y="5243002"/>
              <a:ext cx="4121464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cap="none" spc="0" dirty="0">
                  <a:ln w="0"/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Supervised</a:t>
              </a:r>
            </a:p>
          </p:txBody>
        </p:sp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AAC54C26-C74D-45D7-94D0-65A01847800C}"/>
              </a:ext>
            </a:extLst>
          </p:cNvPr>
          <p:cNvGrpSpPr/>
          <p:nvPr/>
        </p:nvGrpSpPr>
        <p:grpSpPr>
          <a:xfrm>
            <a:off x="-34665" y="-8964"/>
            <a:ext cx="12226665" cy="6899846"/>
            <a:chOff x="-34665" y="-8964"/>
            <a:chExt cx="12226665" cy="6899846"/>
          </a:xfrm>
        </p:grpSpPr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A0378391-B4FB-4E2C-88FD-0BBC0A7C6413}"/>
                </a:ext>
              </a:extLst>
            </p:cNvPr>
            <p:cNvSpPr/>
            <p:nvPr/>
          </p:nvSpPr>
          <p:spPr>
            <a:xfrm>
              <a:off x="-34665" y="-8964"/>
              <a:ext cx="6280425" cy="6899846"/>
            </a:xfrm>
            <a:custGeom>
              <a:avLst/>
              <a:gdLst>
                <a:gd name="connsiteX0" fmla="*/ 0 w 6245761"/>
                <a:gd name="connsiteY0" fmla="*/ 0 h 6890882"/>
                <a:gd name="connsiteX1" fmla="*/ 6245761 w 6245761"/>
                <a:gd name="connsiteY1" fmla="*/ 0 h 6890882"/>
                <a:gd name="connsiteX2" fmla="*/ 6245761 w 6245761"/>
                <a:gd name="connsiteY2" fmla="*/ 6890882 h 6890882"/>
                <a:gd name="connsiteX3" fmla="*/ 0 w 6245761"/>
                <a:gd name="connsiteY3" fmla="*/ 6890882 h 6890882"/>
                <a:gd name="connsiteX4" fmla="*/ 0 w 6245761"/>
                <a:gd name="connsiteY4" fmla="*/ 0 h 6890882"/>
                <a:gd name="connsiteX0" fmla="*/ 0 w 6245761"/>
                <a:gd name="connsiteY0" fmla="*/ 0 h 6890882"/>
                <a:gd name="connsiteX1" fmla="*/ 2657475 w 6245761"/>
                <a:gd name="connsiteY1" fmla="*/ 0 h 6890882"/>
                <a:gd name="connsiteX2" fmla="*/ 6245761 w 6245761"/>
                <a:gd name="connsiteY2" fmla="*/ 0 h 6890882"/>
                <a:gd name="connsiteX3" fmla="*/ 6245761 w 6245761"/>
                <a:gd name="connsiteY3" fmla="*/ 6890882 h 6890882"/>
                <a:gd name="connsiteX4" fmla="*/ 0 w 6245761"/>
                <a:gd name="connsiteY4" fmla="*/ 6890882 h 6890882"/>
                <a:gd name="connsiteX5" fmla="*/ 0 w 6245761"/>
                <a:gd name="connsiteY5" fmla="*/ 0 h 6890882"/>
                <a:gd name="connsiteX0" fmla="*/ 2657475 w 6245761"/>
                <a:gd name="connsiteY0" fmla="*/ 1485900 h 6890882"/>
                <a:gd name="connsiteX1" fmla="*/ 2657475 w 6245761"/>
                <a:gd name="connsiteY1" fmla="*/ 0 h 6890882"/>
                <a:gd name="connsiteX2" fmla="*/ 6245761 w 6245761"/>
                <a:gd name="connsiteY2" fmla="*/ 0 h 6890882"/>
                <a:gd name="connsiteX3" fmla="*/ 6245761 w 6245761"/>
                <a:gd name="connsiteY3" fmla="*/ 6890882 h 6890882"/>
                <a:gd name="connsiteX4" fmla="*/ 0 w 6245761"/>
                <a:gd name="connsiteY4" fmla="*/ 6890882 h 6890882"/>
                <a:gd name="connsiteX5" fmla="*/ 2657475 w 6245761"/>
                <a:gd name="connsiteY5" fmla="*/ 1485900 h 6890882"/>
                <a:gd name="connsiteX0" fmla="*/ 2860458 w 6448744"/>
                <a:gd name="connsiteY0" fmla="*/ 1485900 h 6890882"/>
                <a:gd name="connsiteX1" fmla="*/ 2860458 w 6448744"/>
                <a:gd name="connsiteY1" fmla="*/ 0 h 6890882"/>
                <a:gd name="connsiteX2" fmla="*/ 6448744 w 6448744"/>
                <a:gd name="connsiteY2" fmla="*/ 0 h 6890882"/>
                <a:gd name="connsiteX3" fmla="*/ 6448744 w 6448744"/>
                <a:gd name="connsiteY3" fmla="*/ 6890882 h 6890882"/>
                <a:gd name="connsiteX4" fmla="*/ 202983 w 6448744"/>
                <a:gd name="connsiteY4" fmla="*/ 6890882 h 6890882"/>
                <a:gd name="connsiteX5" fmla="*/ 231558 w 6448744"/>
                <a:gd name="connsiteY5" fmla="*/ 1514475 h 6890882"/>
                <a:gd name="connsiteX6" fmla="*/ 2860458 w 6448744"/>
                <a:gd name="connsiteY6" fmla="*/ 1485900 h 6890882"/>
                <a:gd name="connsiteX0" fmla="*/ 2657475 w 6245761"/>
                <a:gd name="connsiteY0" fmla="*/ 1485900 h 6890882"/>
                <a:gd name="connsiteX1" fmla="*/ 2657475 w 6245761"/>
                <a:gd name="connsiteY1" fmla="*/ 0 h 6890882"/>
                <a:gd name="connsiteX2" fmla="*/ 6245761 w 6245761"/>
                <a:gd name="connsiteY2" fmla="*/ 0 h 6890882"/>
                <a:gd name="connsiteX3" fmla="*/ 6245761 w 6245761"/>
                <a:gd name="connsiteY3" fmla="*/ 6890882 h 6890882"/>
                <a:gd name="connsiteX4" fmla="*/ 0 w 6245761"/>
                <a:gd name="connsiteY4" fmla="*/ 6890882 h 6890882"/>
                <a:gd name="connsiteX5" fmla="*/ 28575 w 6245761"/>
                <a:gd name="connsiteY5" fmla="*/ 1514475 h 6890882"/>
                <a:gd name="connsiteX6" fmla="*/ 2657475 w 6245761"/>
                <a:gd name="connsiteY6" fmla="*/ 1485900 h 6890882"/>
                <a:gd name="connsiteX0" fmla="*/ 2672470 w 6260756"/>
                <a:gd name="connsiteY0" fmla="*/ 1485900 h 6890882"/>
                <a:gd name="connsiteX1" fmla="*/ 2672470 w 6260756"/>
                <a:gd name="connsiteY1" fmla="*/ 0 h 6890882"/>
                <a:gd name="connsiteX2" fmla="*/ 6260756 w 6260756"/>
                <a:gd name="connsiteY2" fmla="*/ 0 h 6890882"/>
                <a:gd name="connsiteX3" fmla="*/ 6260756 w 6260756"/>
                <a:gd name="connsiteY3" fmla="*/ 6890882 h 6890882"/>
                <a:gd name="connsiteX4" fmla="*/ 14995 w 6260756"/>
                <a:gd name="connsiteY4" fmla="*/ 6890882 h 6890882"/>
                <a:gd name="connsiteX5" fmla="*/ 43570 w 6260756"/>
                <a:gd name="connsiteY5" fmla="*/ 1514475 h 6890882"/>
                <a:gd name="connsiteX6" fmla="*/ 2672470 w 6260756"/>
                <a:gd name="connsiteY6" fmla="*/ 1485900 h 6890882"/>
                <a:gd name="connsiteX0" fmla="*/ 2680667 w 6268953"/>
                <a:gd name="connsiteY0" fmla="*/ 1485900 h 6890882"/>
                <a:gd name="connsiteX1" fmla="*/ 2680667 w 6268953"/>
                <a:gd name="connsiteY1" fmla="*/ 0 h 6890882"/>
                <a:gd name="connsiteX2" fmla="*/ 6268953 w 6268953"/>
                <a:gd name="connsiteY2" fmla="*/ 0 h 6890882"/>
                <a:gd name="connsiteX3" fmla="*/ 6268953 w 6268953"/>
                <a:gd name="connsiteY3" fmla="*/ 6890882 h 6890882"/>
                <a:gd name="connsiteX4" fmla="*/ 23192 w 6268953"/>
                <a:gd name="connsiteY4" fmla="*/ 6890882 h 6890882"/>
                <a:gd name="connsiteX5" fmla="*/ 39067 w 6268953"/>
                <a:gd name="connsiteY5" fmla="*/ 1514475 h 6890882"/>
                <a:gd name="connsiteX6" fmla="*/ 2680667 w 6268953"/>
                <a:gd name="connsiteY6" fmla="*/ 1485900 h 6890882"/>
                <a:gd name="connsiteX0" fmla="*/ 2657475 w 6245761"/>
                <a:gd name="connsiteY0" fmla="*/ 1485900 h 6890882"/>
                <a:gd name="connsiteX1" fmla="*/ 2657475 w 6245761"/>
                <a:gd name="connsiteY1" fmla="*/ 0 h 6890882"/>
                <a:gd name="connsiteX2" fmla="*/ 6245761 w 6245761"/>
                <a:gd name="connsiteY2" fmla="*/ 0 h 6890882"/>
                <a:gd name="connsiteX3" fmla="*/ 6245761 w 6245761"/>
                <a:gd name="connsiteY3" fmla="*/ 6890882 h 6890882"/>
                <a:gd name="connsiteX4" fmla="*/ 0 w 6245761"/>
                <a:gd name="connsiteY4" fmla="*/ 6890882 h 6890882"/>
                <a:gd name="connsiteX5" fmla="*/ 15875 w 6245761"/>
                <a:gd name="connsiteY5" fmla="*/ 1514475 h 6890882"/>
                <a:gd name="connsiteX6" fmla="*/ 2657475 w 6245761"/>
                <a:gd name="connsiteY6" fmla="*/ 1485900 h 6890882"/>
                <a:gd name="connsiteX0" fmla="*/ 2744632 w 6332918"/>
                <a:gd name="connsiteY0" fmla="*/ 1485900 h 6890882"/>
                <a:gd name="connsiteX1" fmla="*/ 2744632 w 6332918"/>
                <a:gd name="connsiteY1" fmla="*/ 0 h 6890882"/>
                <a:gd name="connsiteX2" fmla="*/ 6332918 w 6332918"/>
                <a:gd name="connsiteY2" fmla="*/ 0 h 6890882"/>
                <a:gd name="connsiteX3" fmla="*/ 6332918 w 6332918"/>
                <a:gd name="connsiteY3" fmla="*/ 6890882 h 6890882"/>
                <a:gd name="connsiteX4" fmla="*/ 87157 w 6332918"/>
                <a:gd name="connsiteY4" fmla="*/ 6890882 h 6890882"/>
                <a:gd name="connsiteX5" fmla="*/ 1432 w 6332918"/>
                <a:gd name="connsiteY5" fmla="*/ 1532948 h 6890882"/>
                <a:gd name="connsiteX6" fmla="*/ 2744632 w 6332918"/>
                <a:gd name="connsiteY6" fmla="*/ 1485900 h 6890882"/>
                <a:gd name="connsiteX0" fmla="*/ 2161926 w 6332918"/>
                <a:gd name="connsiteY0" fmla="*/ 1539688 h 6890882"/>
                <a:gd name="connsiteX1" fmla="*/ 2744632 w 6332918"/>
                <a:gd name="connsiteY1" fmla="*/ 0 h 6890882"/>
                <a:gd name="connsiteX2" fmla="*/ 6332918 w 6332918"/>
                <a:gd name="connsiteY2" fmla="*/ 0 h 6890882"/>
                <a:gd name="connsiteX3" fmla="*/ 6332918 w 6332918"/>
                <a:gd name="connsiteY3" fmla="*/ 6890882 h 6890882"/>
                <a:gd name="connsiteX4" fmla="*/ 87157 w 6332918"/>
                <a:gd name="connsiteY4" fmla="*/ 6890882 h 6890882"/>
                <a:gd name="connsiteX5" fmla="*/ 1432 w 6332918"/>
                <a:gd name="connsiteY5" fmla="*/ 1532948 h 6890882"/>
                <a:gd name="connsiteX6" fmla="*/ 2161926 w 6332918"/>
                <a:gd name="connsiteY6" fmla="*/ 1539688 h 6890882"/>
                <a:gd name="connsiteX0" fmla="*/ 2092679 w 6263671"/>
                <a:gd name="connsiteY0" fmla="*/ 1539688 h 6890882"/>
                <a:gd name="connsiteX1" fmla="*/ 2675385 w 6263671"/>
                <a:gd name="connsiteY1" fmla="*/ 0 h 6890882"/>
                <a:gd name="connsiteX2" fmla="*/ 6263671 w 6263671"/>
                <a:gd name="connsiteY2" fmla="*/ 0 h 6890882"/>
                <a:gd name="connsiteX3" fmla="*/ 6263671 w 6263671"/>
                <a:gd name="connsiteY3" fmla="*/ 6890882 h 6890882"/>
                <a:gd name="connsiteX4" fmla="*/ 17910 w 6263671"/>
                <a:gd name="connsiteY4" fmla="*/ 6890882 h 6890882"/>
                <a:gd name="connsiteX5" fmla="*/ 3902 w 6263671"/>
                <a:gd name="connsiteY5" fmla="*/ 1927395 h 6890882"/>
                <a:gd name="connsiteX6" fmla="*/ 2092679 w 6263671"/>
                <a:gd name="connsiteY6" fmla="*/ 1539688 h 6890882"/>
                <a:gd name="connsiteX0" fmla="*/ 2092679 w 6263671"/>
                <a:gd name="connsiteY0" fmla="*/ 1566582 h 6917776"/>
                <a:gd name="connsiteX1" fmla="*/ 3114656 w 6263671"/>
                <a:gd name="connsiteY1" fmla="*/ 0 h 6917776"/>
                <a:gd name="connsiteX2" fmla="*/ 6263671 w 6263671"/>
                <a:gd name="connsiteY2" fmla="*/ 26894 h 6917776"/>
                <a:gd name="connsiteX3" fmla="*/ 6263671 w 6263671"/>
                <a:gd name="connsiteY3" fmla="*/ 6917776 h 6917776"/>
                <a:gd name="connsiteX4" fmla="*/ 17910 w 6263671"/>
                <a:gd name="connsiteY4" fmla="*/ 6917776 h 6917776"/>
                <a:gd name="connsiteX5" fmla="*/ 3902 w 6263671"/>
                <a:gd name="connsiteY5" fmla="*/ 1954289 h 6917776"/>
                <a:gd name="connsiteX6" fmla="*/ 2092679 w 6263671"/>
                <a:gd name="connsiteY6" fmla="*/ 1566582 h 6917776"/>
                <a:gd name="connsiteX0" fmla="*/ 3902 w 6263671"/>
                <a:gd name="connsiteY0" fmla="*/ 1954289 h 6917776"/>
                <a:gd name="connsiteX1" fmla="*/ 3114656 w 6263671"/>
                <a:gd name="connsiteY1" fmla="*/ 0 h 6917776"/>
                <a:gd name="connsiteX2" fmla="*/ 6263671 w 6263671"/>
                <a:gd name="connsiteY2" fmla="*/ 26894 h 6917776"/>
                <a:gd name="connsiteX3" fmla="*/ 6263671 w 6263671"/>
                <a:gd name="connsiteY3" fmla="*/ 6917776 h 6917776"/>
                <a:gd name="connsiteX4" fmla="*/ 17910 w 6263671"/>
                <a:gd name="connsiteY4" fmla="*/ 6917776 h 6917776"/>
                <a:gd name="connsiteX5" fmla="*/ 3902 w 6263671"/>
                <a:gd name="connsiteY5" fmla="*/ 1954289 h 6917776"/>
                <a:gd name="connsiteX0" fmla="*/ 3902 w 6263671"/>
                <a:gd name="connsiteY0" fmla="*/ 1936359 h 6899846"/>
                <a:gd name="connsiteX1" fmla="*/ 4109739 w 6263671"/>
                <a:gd name="connsiteY1" fmla="*/ 0 h 6899846"/>
                <a:gd name="connsiteX2" fmla="*/ 6263671 w 6263671"/>
                <a:gd name="connsiteY2" fmla="*/ 8964 h 6899846"/>
                <a:gd name="connsiteX3" fmla="*/ 6263671 w 6263671"/>
                <a:gd name="connsiteY3" fmla="*/ 6899846 h 6899846"/>
                <a:gd name="connsiteX4" fmla="*/ 17910 w 6263671"/>
                <a:gd name="connsiteY4" fmla="*/ 6899846 h 6899846"/>
                <a:gd name="connsiteX5" fmla="*/ 3902 w 6263671"/>
                <a:gd name="connsiteY5" fmla="*/ 1936359 h 6899846"/>
                <a:gd name="connsiteX0" fmla="*/ 2726 w 6280425"/>
                <a:gd name="connsiteY0" fmla="*/ 2429418 h 6899846"/>
                <a:gd name="connsiteX1" fmla="*/ 4126493 w 6280425"/>
                <a:gd name="connsiteY1" fmla="*/ 0 h 6899846"/>
                <a:gd name="connsiteX2" fmla="*/ 6280425 w 6280425"/>
                <a:gd name="connsiteY2" fmla="*/ 8964 h 6899846"/>
                <a:gd name="connsiteX3" fmla="*/ 6280425 w 6280425"/>
                <a:gd name="connsiteY3" fmla="*/ 6899846 h 6899846"/>
                <a:gd name="connsiteX4" fmla="*/ 34664 w 6280425"/>
                <a:gd name="connsiteY4" fmla="*/ 6899846 h 6899846"/>
                <a:gd name="connsiteX5" fmla="*/ 2726 w 6280425"/>
                <a:gd name="connsiteY5" fmla="*/ 2429418 h 6899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80425" h="6899846">
                  <a:moveTo>
                    <a:pt x="2726" y="2429418"/>
                  </a:moveTo>
                  <a:lnTo>
                    <a:pt x="4126493" y="0"/>
                  </a:lnTo>
                  <a:lnTo>
                    <a:pt x="6280425" y="8964"/>
                  </a:lnTo>
                  <a:lnTo>
                    <a:pt x="6280425" y="6899846"/>
                  </a:lnTo>
                  <a:lnTo>
                    <a:pt x="34664" y="6899846"/>
                  </a:lnTo>
                  <a:cubicBezTo>
                    <a:pt x="37839" y="6253885"/>
                    <a:pt x="-11994" y="3203533"/>
                    <a:pt x="2726" y="2429418"/>
                  </a:cubicBezTo>
                  <a:close/>
                </a:path>
              </a:pathLst>
            </a:custGeom>
            <a:solidFill>
              <a:srgbClr val="DD7E0E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0D659E8A-A0B9-4BD9-8097-05D7D4688D32}"/>
                </a:ext>
              </a:extLst>
            </p:cNvPr>
            <p:cNvSpPr/>
            <p:nvPr/>
          </p:nvSpPr>
          <p:spPr>
            <a:xfrm>
              <a:off x="6549769" y="0"/>
              <a:ext cx="5642231" cy="6890882"/>
            </a:xfrm>
            <a:prstGeom prst="rect">
              <a:avLst/>
            </a:prstGeom>
            <a:solidFill>
              <a:srgbClr val="7D9263">
                <a:alpha val="309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DB15C59F-C2BC-4705-826E-B8B433411182}"/>
                </a:ext>
              </a:extLst>
            </p:cNvPr>
            <p:cNvSpPr/>
            <p:nvPr/>
          </p:nvSpPr>
          <p:spPr>
            <a:xfrm>
              <a:off x="211932" y="3757897"/>
              <a:ext cx="2730994" cy="144655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>
                  <a:ln w="0"/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Exact</a:t>
              </a:r>
              <a:br>
                <a:rPr lang="en-US" sz="4400" b="0" cap="none" spc="0" dirty="0">
                  <a:ln w="0"/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4400" b="0" cap="none" spc="0" dirty="0">
                  <a:ln w="0"/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Models</a:t>
              </a: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3679E8FC-2B89-4C46-A409-D0E4915641BD}"/>
                </a:ext>
              </a:extLst>
            </p:cNvPr>
            <p:cNvSpPr/>
            <p:nvPr/>
          </p:nvSpPr>
          <p:spPr>
            <a:xfrm>
              <a:off x="8346254" y="4234057"/>
              <a:ext cx="3721671" cy="212365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>
                  <a:ln w="0"/>
                  <a:solidFill>
                    <a:schemeClr val="tx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Latent Variable</a:t>
              </a:r>
              <a:br>
                <a:rPr lang="en-US" sz="4400" b="0" cap="none" spc="0" dirty="0">
                  <a:ln w="0"/>
                  <a:solidFill>
                    <a:schemeClr val="tx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4400" b="0" cap="none" spc="0" dirty="0">
                  <a:ln w="0"/>
                  <a:solidFill>
                    <a:schemeClr val="tx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Models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7859E-050F-4AAE-B50B-4963F9351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5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 animBg="1"/>
      <p:bldP spid="345" grpId="0" animBg="1"/>
      <p:bldP spid="346" grpId="0" animBg="1"/>
      <p:bldP spid="347" grpId="0" animBg="1"/>
      <p:bldP spid="5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001FC-C274-F4EF-71FD-C63809AF2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usual picture of an agent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57A806F-4EE8-C46E-C65D-70D30BEE9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4013"/>
            <a:ext cx="10515600" cy="11429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Such an agent cannot have conflicted beliefs (or preferences)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… and where do utilities come from?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CD8978-AF3D-2696-F81C-669CD1D8E9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591" t="9736" r="50556" b="50007"/>
          <a:stretch>
            <a:fillRect/>
          </a:stretch>
        </p:blipFill>
        <p:spPr>
          <a:xfrm>
            <a:off x="4583055" y="1690688"/>
            <a:ext cx="1731118" cy="1334004"/>
          </a:xfrm>
          <a:custGeom>
            <a:avLst/>
            <a:gdLst>
              <a:gd name="connsiteX0" fmla="*/ 0 w 1731118"/>
              <a:gd name="connsiteY0" fmla="*/ 0 h 1334004"/>
              <a:gd name="connsiteX1" fmla="*/ 1731118 w 1731118"/>
              <a:gd name="connsiteY1" fmla="*/ 0 h 1334004"/>
              <a:gd name="connsiteX2" fmla="*/ 1731118 w 1731118"/>
              <a:gd name="connsiteY2" fmla="*/ 1334004 h 1334004"/>
              <a:gd name="connsiteX3" fmla="*/ 0 w 1731118"/>
              <a:gd name="connsiteY3" fmla="*/ 1334004 h 1334004"/>
              <a:gd name="connsiteX4" fmla="*/ 0 w 1731118"/>
              <a:gd name="connsiteY4" fmla="*/ 0 h 133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1118" h="1334004">
                <a:moveTo>
                  <a:pt x="0" y="0"/>
                </a:moveTo>
                <a:lnTo>
                  <a:pt x="1731118" y="0"/>
                </a:lnTo>
                <a:lnTo>
                  <a:pt x="1731118" y="1334004"/>
                </a:lnTo>
                <a:lnTo>
                  <a:pt x="0" y="133400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B45540-789F-652B-C65B-36BD6155C0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220" t="50975" r="48790" b="26651"/>
          <a:stretch>
            <a:fillRect/>
          </a:stretch>
        </p:blipFill>
        <p:spPr>
          <a:xfrm>
            <a:off x="5073944" y="3057230"/>
            <a:ext cx="1394233" cy="741391"/>
          </a:xfrm>
          <a:custGeom>
            <a:avLst/>
            <a:gdLst>
              <a:gd name="connsiteX0" fmla="*/ 0 w 1394233"/>
              <a:gd name="connsiteY0" fmla="*/ 0 h 741391"/>
              <a:gd name="connsiteX1" fmla="*/ 1394233 w 1394233"/>
              <a:gd name="connsiteY1" fmla="*/ 0 h 741391"/>
              <a:gd name="connsiteX2" fmla="*/ 1394233 w 1394233"/>
              <a:gd name="connsiteY2" fmla="*/ 741391 h 741391"/>
              <a:gd name="connsiteX3" fmla="*/ 0 w 1394233"/>
              <a:gd name="connsiteY3" fmla="*/ 741391 h 741391"/>
              <a:gd name="connsiteX4" fmla="*/ 0 w 1394233"/>
              <a:gd name="connsiteY4" fmla="*/ 0 h 74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233" h="741391">
                <a:moveTo>
                  <a:pt x="0" y="0"/>
                </a:moveTo>
                <a:lnTo>
                  <a:pt x="1394233" y="0"/>
                </a:lnTo>
                <a:lnTo>
                  <a:pt x="1394233" y="741391"/>
                </a:lnTo>
                <a:lnTo>
                  <a:pt x="0" y="74139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C2382A-058C-B0F9-900D-D6EDE7A0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130" t="50975" r="4857" b="8767"/>
          <a:stretch>
            <a:fillRect/>
          </a:stretch>
        </p:blipFill>
        <p:spPr>
          <a:xfrm>
            <a:off x="6548390" y="3057229"/>
            <a:ext cx="3750644" cy="1334004"/>
          </a:xfrm>
          <a:custGeom>
            <a:avLst/>
            <a:gdLst>
              <a:gd name="connsiteX0" fmla="*/ 0 w 3750644"/>
              <a:gd name="connsiteY0" fmla="*/ 0 h 1334004"/>
              <a:gd name="connsiteX1" fmla="*/ 3750644 w 3750644"/>
              <a:gd name="connsiteY1" fmla="*/ 0 h 1334004"/>
              <a:gd name="connsiteX2" fmla="*/ 3750644 w 3750644"/>
              <a:gd name="connsiteY2" fmla="*/ 1334004 h 1334004"/>
              <a:gd name="connsiteX3" fmla="*/ 0 w 3750644"/>
              <a:gd name="connsiteY3" fmla="*/ 1334004 h 1334004"/>
              <a:gd name="connsiteX4" fmla="*/ 0 w 3750644"/>
              <a:gd name="connsiteY4" fmla="*/ 0 h 133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0644" h="1334004">
                <a:moveTo>
                  <a:pt x="0" y="0"/>
                </a:moveTo>
                <a:lnTo>
                  <a:pt x="3750644" y="0"/>
                </a:lnTo>
                <a:lnTo>
                  <a:pt x="3750644" y="1334004"/>
                </a:lnTo>
                <a:lnTo>
                  <a:pt x="0" y="133400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835A3B-8E35-3D33-325B-B31F5592B2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85" t="53016" r="65589" b="9490"/>
          <a:stretch>
            <a:fillRect/>
          </a:stretch>
        </p:blipFill>
        <p:spPr>
          <a:xfrm>
            <a:off x="2210807" y="3124852"/>
            <a:ext cx="2792549" cy="1242420"/>
          </a:xfrm>
          <a:custGeom>
            <a:avLst/>
            <a:gdLst>
              <a:gd name="connsiteX0" fmla="*/ 0 w 2792549"/>
              <a:gd name="connsiteY0" fmla="*/ 0 h 1242420"/>
              <a:gd name="connsiteX1" fmla="*/ 2792549 w 2792549"/>
              <a:gd name="connsiteY1" fmla="*/ 0 h 1242420"/>
              <a:gd name="connsiteX2" fmla="*/ 2792549 w 2792549"/>
              <a:gd name="connsiteY2" fmla="*/ 1242420 h 1242420"/>
              <a:gd name="connsiteX3" fmla="*/ 0 w 2792549"/>
              <a:gd name="connsiteY3" fmla="*/ 1242420 h 1242420"/>
              <a:gd name="connsiteX4" fmla="*/ 0 w 2792549"/>
              <a:gd name="connsiteY4" fmla="*/ 0 h 124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2549" h="1242420">
                <a:moveTo>
                  <a:pt x="0" y="0"/>
                </a:moveTo>
                <a:lnTo>
                  <a:pt x="2792549" y="0"/>
                </a:lnTo>
                <a:lnTo>
                  <a:pt x="2792549" y="1242420"/>
                </a:lnTo>
                <a:lnTo>
                  <a:pt x="0" y="124242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783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11BF-4E5F-46AB-8C8C-9BB9FA62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908" y="2103437"/>
            <a:ext cx="9806522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OTHER STANDARD METRICS</a:t>
            </a:r>
            <a:br>
              <a:rPr lang="en-US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as Inconsistencies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6E69E-8B9F-4B49-9FB6-5F2A22EA6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708" y="3829297"/>
            <a:ext cx="6135222" cy="12704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Accuracy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Mean-Squared Error (MSE)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8110C8-0BAC-4FBD-9D9B-F99F7053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56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AD30A-0ADF-4EB3-9E1B-E37D25E14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(Log) </a:t>
            </a:r>
            <a:r>
              <a:rPr lang="en-US" b="1" dirty="0"/>
              <a:t>Accuracy as Inconsistency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68C0B0-FF7C-B1ED-7FC8-8EA8247C2F3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60" b="94349" l="2012" r="99882">
                        <a14:foregroundMark x1="64465" y1="13163" x2="66036" y2="18673"/>
                        <a14:foregroundMark x1="63444" y1="9582" x2="64421" y2="13010"/>
                        <a14:foregroundMark x1="62604" y1="6634" x2="63444" y2="9582"/>
                        <a14:foregroundMark x1="71720" y1="18933" x2="74399" y2="19055"/>
                        <a14:foregroundMark x1="70764" y1="18889" x2="71256" y2="18911"/>
                        <a14:foregroundMark x1="67569" y1="18743" x2="69160" y2="18816"/>
                        <a14:foregroundMark x1="66036" y1="18673" x2="66784" y2="18707"/>
                        <a14:foregroundMark x1="78728" y1="18677" x2="92308" y2="15233"/>
                        <a14:foregroundMark x1="92308" y1="15233" x2="98935" y2="63882"/>
                        <a14:foregroundMark x1="98935" y1="63882" x2="94793" y2="78133"/>
                        <a14:foregroundMark x1="94793" y1="78133" x2="87929" y2="87715"/>
                        <a14:foregroundMark x1="73599" y1="88404" x2="11243" y2="91400"/>
                        <a14:foregroundMark x1="87929" y1="87715" x2="73611" y2="88403"/>
                        <a14:foregroundMark x1="11243" y1="91400" x2="4379" y2="79607"/>
                        <a14:foregroundMark x1="4379" y1="79607" x2="1302" y2="38329"/>
                        <a14:foregroundMark x1="1302" y1="38329" x2="5325" y2="20393"/>
                        <a14:foregroundMark x1="5325" y1="20393" x2="10059" y2="9091"/>
                        <a14:foregroundMark x1="10059" y1="9091" x2="48639" y2="15971"/>
                        <a14:foregroundMark x1="48639" y1="15971" x2="54675" y2="3194"/>
                        <a14:foregroundMark x1="54675" y1="3194" x2="62722" y2="5651"/>
                        <a14:foregroundMark x1="62722" y1="5651" x2="63077" y2="6634"/>
                        <a14:foregroundMark x1="14556" y1="6634" x2="2722" y2="21376"/>
                        <a14:foregroundMark x1="2722" y1="21376" x2="4497" y2="74447"/>
                        <a14:foregroundMark x1="4497" y1="74447" x2="16923" y2="90172"/>
                        <a14:foregroundMark x1="16923" y1="90172" x2="27692" y2="24816"/>
                        <a14:foregroundMark x1="27692" y1="24816" x2="18107" y2="11302"/>
                        <a14:foregroundMark x1="18107" y1="11302" x2="15266" y2="11302"/>
                        <a14:foregroundMark x1="11834" y1="10319" x2="7929" y2="22359"/>
                        <a14:foregroundMark x1="7929" y1="22359" x2="4024" y2="55528"/>
                        <a14:foregroundMark x1="8402" y1="20885" x2="2130" y2="70516"/>
                        <a14:foregroundMark x1="90414" y1="34152" x2="95503" y2="45946"/>
                        <a14:foregroundMark x1="95503" y1="45946" x2="91716" y2="70762"/>
                        <a14:foregroundMark x1="54793" y1="84521" x2="56805" y2="94349"/>
                        <a14:foregroundMark x1="92189" y1="27273" x2="99882" y2="35381"/>
                        <a14:foregroundMark x1="55030" y1="56757" x2="39053" y2="85749"/>
                        <a14:foregroundMark x1="30178" y1="42752" x2="11834" y2="77150"/>
                        <a14:foregroundMark x1="20828" y1="26044" x2="13491" y2="31941"/>
                        <a14:foregroundMark x1="63905" y1="53317" x2="55976" y2="56511"/>
                        <a14:foregroundMark x1="55976" y1="56511" x2="45207" y2="48894"/>
                        <a14:foregroundMark x1="63077" y1="41769" x2="53018" y2="67568"/>
                        <a14:foregroundMark x1="60710" y1="37592" x2="74320" y2="63636"/>
                        <a14:backgroundMark x1="65799" y1="6388" x2="71479" y2="17690"/>
                        <a14:backgroundMark x1="71479" y1="17690" x2="66982" y2="5405"/>
                        <a14:backgroundMark x1="66982" y1="5405" x2="66627" y2="8600"/>
                        <a14:backgroundMark x1="65799" y1="6880" x2="68757" y2="17445"/>
                        <a14:backgroundMark x1="68876" y1="13514" x2="65325" y2="7125"/>
                        <a14:backgroundMark x1="72308" y1="6143" x2="68994" y2="13022"/>
                        <a14:backgroundMark x1="70651" y1="5405" x2="76568" y2="17690"/>
                        <a14:backgroundMark x1="76568" y1="17690" x2="77278" y2="24570"/>
                        <a14:backgroundMark x1="68284" y1="71744" x2="62959" y2="82801"/>
                        <a14:backgroundMark x1="62959" y1="82801" x2="73018" y2="85012"/>
                        <a14:backgroundMark x1="73018" y1="85012" x2="69467" y2="67076"/>
                        <a14:backgroundMark x1="69467" y1="67076" x2="64615" y2="74447"/>
                        <a14:backgroundMark x1="64615" y1="74447" x2="64497" y2="76413"/>
                        <a14:backgroundMark x1="64970" y1="7371" x2="65207" y2="10074"/>
                        <a14:backgroundMark x1="65325" y1="9582" x2="65325" y2="9582"/>
                        <a14:backgroundMark x1="64970" y1="10074" x2="65325" y2="6388"/>
                      </a14:backgroundRemoval>
                    </a14:imgEffect>
                  </a14:imgLayer>
                </a14:imgProps>
              </a:ext>
            </a:extLst>
          </a:blip>
          <a:srcRect l="31493" r="8850"/>
          <a:stretch>
            <a:fillRect/>
          </a:stretch>
        </p:blipFill>
        <p:spPr>
          <a:xfrm>
            <a:off x="3327400" y="2196282"/>
            <a:ext cx="2755900" cy="2225053"/>
          </a:xfrm>
          <a:custGeom>
            <a:avLst/>
            <a:gdLst>
              <a:gd name="connsiteX0" fmla="*/ 0 w 2755900"/>
              <a:gd name="connsiteY0" fmla="*/ 0 h 2225053"/>
              <a:gd name="connsiteX1" fmla="*/ 2475169 w 2755900"/>
              <a:gd name="connsiteY1" fmla="*/ 0 h 2225053"/>
              <a:gd name="connsiteX2" fmla="*/ 2495153 w 2755900"/>
              <a:gd name="connsiteY2" fmla="*/ 92496 h 2225053"/>
              <a:gd name="connsiteX3" fmla="*/ 2755900 w 2755900"/>
              <a:gd name="connsiteY3" fmla="*/ 1105718 h 2225053"/>
              <a:gd name="connsiteX4" fmla="*/ 2486587 w 2755900"/>
              <a:gd name="connsiteY4" fmla="*/ 2225053 h 2225053"/>
              <a:gd name="connsiteX5" fmla="*/ 0 w 2755900"/>
              <a:gd name="connsiteY5" fmla="*/ 2225053 h 2225053"/>
              <a:gd name="connsiteX6" fmla="*/ 0 w 2755900"/>
              <a:gd name="connsiteY6" fmla="*/ 0 h 222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5900" h="2225053">
                <a:moveTo>
                  <a:pt x="0" y="0"/>
                </a:moveTo>
                <a:lnTo>
                  <a:pt x="2475169" y="0"/>
                </a:lnTo>
                <a:lnTo>
                  <a:pt x="2495153" y="92496"/>
                </a:lnTo>
                <a:cubicBezTo>
                  <a:pt x="2582069" y="430237"/>
                  <a:pt x="2736850" y="750118"/>
                  <a:pt x="2755900" y="1105718"/>
                </a:cubicBezTo>
                <a:lnTo>
                  <a:pt x="2486587" y="2225053"/>
                </a:lnTo>
                <a:lnTo>
                  <a:pt x="0" y="222505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9B0A97-86D1-E817-2562-B624A8F0003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60" b="94349" l="2012" r="99882">
                        <a14:foregroundMark x1="64465" y1="13163" x2="66036" y2="18673"/>
                        <a14:foregroundMark x1="63444" y1="9582" x2="64421" y2="13010"/>
                        <a14:foregroundMark x1="62604" y1="6634" x2="63444" y2="9582"/>
                        <a14:foregroundMark x1="71720" y1="18933" x2="74399" y2="19055"/>
                        <a14:foregroundMark x1="70764" y1="18889" x2="71256" y2="18911"/>
                        <a14:foregroundMark x1="67569" y1="18743" x2="69160" y2="18816"/>
                        <a14:foregroundMark x1="66036" y1="18673" x2="66784" y2="18707"/>
                        <a14:foregroundMark x1="78728" y1="18677" x2="92308" y2="15233"/>
                        <a14:foregroundMark x1="92308" y1="15233" x2="98935" y2="63882"/>
                        <a14:foregroundMark x1="98935" y1="63882" x2="94793" y2="78133"/>
                        <a14:foregroundMark x1="94793" y1="78133" x2="87929" y2="87715"/>
                        <a14:foregroundMark x1="73599" y1="88404" x2="11243" y2="91400"/>
                        <a14:foregroundMark x1="87929" y1="87715" x2="73611" y2="88403"/>
                        <a14:foregroundMark x1="11243" y1="91400" x2="4379" y2="79607"/>
                        <a14:foregroundMark x1="4379" y1="79607" x2="1302" y2="38329"/>
                        <a14:foregroundMark x1="1302" y1="38329" x2="5325" y2="20393"/>
                        <a14:foregroundMark x1="5325" y1="20393" x2="10059" y2="9091"/>
                        <a14:foregroundMark x1="10059" y1="9091" x2="48639" y2="15971"/>
                        <a14:foregroundMark x1="48639" y1="15971" x2="54675" y2="3194"/>
                        <a14:foregroundMark x1="54675" y1="3194" x2="62722" y2="5651"/>
                        <a14:foregroundMark x1="62722" y1="5651" x2="63077" y2="6634"/>
                        <a14:foregroundMark x1="14556" y1="6634" x2="2722" y2="21376"/>
                        <a14:foregroundMark x1="2722" y1="21376" x2="4497" y2="74447"/>
                        <a14:foregroundMark x1="4497" y1="74447" x2="16923" y2="90172"/>
                        <a14:foregroundMark x1="16923" y1="90172" x2="27692" y2="24816"/>
                        <a14:foregroundMark x1="27692" y1="24816" x2="18107" y2="11302"/>
                        <a14:foregroundMark x1="18107" y1="11302" x2="15266" y2="11302"/>
                        <a14:foregroundMark x1="11834" y1="10319" x2="7929" y2="22359"/>
                        <a14:foregroundMark x1="7929" y1="22359" x2="4024" y2="55528"/>
                        <a14:foregroundMark x1="8402" y1="20885" x2="2130" y2="70516"/>
                        <a14:foregroundMark x1="90414" y1="34152" x2="95503" y2="45946"/>
                        <a14:foregroundMark x1="95503" y1="45946" x2="91716" y2="70762"/>
                        <a14:foregroundMark x1="54793" y1="84521" x2="56805" y2="94349"/>
                        <a14:foregroundMark x1="92189" y1="27273" x2="99882" y2="35381"/>
                        <a14:foregroundMark x1="55030" y1="56757" x2="39053" y2="85749"/>
                        <a14:foregroundMark x1="30178" y1="42752" x2="11834" y2="77150"/>
                        <a14:foregroundMark x1="20828" y1="26044" x2="13491" y2="31941"/>
                        <a14:foregroundMark x1="63905" y1="53317" x2="55976" y2="56511"/>
                        <a14:foregroundMark x1="55976" y1="56511" x2="45207" y2="48894"/>
                        <a14:foregroundMark x1="63077" y1="41769" x2="53018" y2="67568"/>
                        <a14:foregroundMark x1="60710" y1="37592" x2="74320" y2="63636"/>
                        <a14:backgroundMark x1="65799" y1="6388" x2="71479" y2="17690"/>
                        <a14:backgroundMark x1="71479" y1="17690" x2="66982" y2="5405"/>
                        <a14:backgroundMark x1="66982" y1="5405" x2="66627" y2="8600"/>
                        <a14:backgroundMark x1="65799" y1="6880" x2="68757" y2="17445"/>
                        <a14:backgroundMark x1="68876" y1="13514" x2="65325" y2="7125"/>
                        <a14:backgroundMark x1="72308" y1="6143" x2="68994" y2="13022"/>
                        <a14:backgroundMark x1="70651" y1="5405" x2="76568" y2="17690"/>
                        <a14:backgroundMark x1="76568" y1="17690" x2="77278" y2="24570"/>
                        <a14:backgroundMark x1="68284" y1="71744" x2="62959" y2="82801"/>
                        <a14:backgroundMark x1="62959" y1="82801" x2="73018" y2="85012"/>
                        <a14:backgroundMark x1="73018" y1="85012" x2="69467" y2="67076"/>
                        <a14:backgroundMark x1="69467" y1="67076" x2="64615" y2="74447"/>
                        <a14:backgroundMark x1="64615" y1="74447" x2="64497" y2="76413"/>
                        <a14:backgroundMark x1="64970" y1="7371" x2="65207" y2="10074"/>
                        <a14:backgroundMark x1="65325" y1="9582" x2="65325" y2="9582"/>
                        <a14:backgroundMark x1="64970" y1="10074" x2="65325" y2="6388"/>
                      </a14:backgroundRemoval>
                    </a14:imgEffect>
                  </a14:imgLayer>
                </a14:imgProps>
              </a:ext>
            </a:extLst>
          </a:blip>
          <a:srcRect r="68507"/>
          <a:stretch>
            <a:fillRect/>
          </a:stretch>
        </p:blipFill>
        <p:spPr>
          <a:xfrm>
            <a:off x="1872568" y="2196282"/>
            <a:ext cx="1454832" cy="2225053"/>
          </a:xfrm>
          <a:custGeom>
            <a:avLst/>
            <a:gdLst>
              <a:gd name="connsiteX0" fmla="*/ 0 w 1454832"/>
              <a:gd name="connsiteY0" fmla="*/ 0 h 2225053"/>
              <a:gd name="connsiteX1" fmla="*/ 1454832 w 1454832"/>
              <a:gd name="connsiteY1" fmla="*/ 0 h 2225053"/>
              <a:gd name="connsiteX2" fmla="*/ 1454832 w 1454832"/>
              <a:gd name="connsiteY2" fmla="*/ 2225053 h 2225053"/>
              <a:gd name="connsiteX3" fmla="*/ 0 w 1454832"/>
              <a:gd name="connsiteY3" fmla="*/ 2225053 h 2225053"/>
              <a:gd name="connsiteX4" fmla="*/ 0 w 1454832"/>
              <a:gd name="connsiteY4" fmla="*/ 0 h 222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4832" h="2225053">
                <a:moveTo>
                  <a:pt x="0" y="0"/>
                </a:moveTo>
                <a:lnTo>
                  <a:pt x="1454832" y="0"/>
                </a:lnTo>
                <a:lnTo>
                  <a:pt x="1454832" y="2225053"/>
                </a:lnTo>
                <a:lnTo>
                  <a:pt x="0" y="222505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C25BC1-578E-DC9E-ADBD-887E2F2B87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60" b="94349" l="2012" r="99882">
                        <a14:foregroundMark x1="64465" y1="13163" x2="66036" y2="18673"/>
                        <a14:foregroundMark x1="63444" y1="9582" x2="64421" y2="13010"/>
                        <a14:foregroundMark x1="62604" y1="6634" x2="63444" y2="9582"/>
                        <a14:foregroundMark x1="71720" y1="18933" x2="74399" y2="19055"/>
                        <a14:foregroundMark x1="70764" y1="18889" x2="71256" y2="18911"/>
                        <a14:foregroundMark x1="67569" y1="18743" x2="69160" y2="18816"/>
                        <a14:foregroundMark x1="66036" y1="18673" x2="66784" y2="18707"/>
                        <a14:foregroundMark x1="78728" y1="18677" x2="92308" y2="15233"/>
                        <a14:foregroundMark x1="92308" y1="15233" x2="98935" y2="63882"/>
                        <a14:foregroundMark x1="98935" y1="63882" x2="94793" y2="78133"/>
                        <a14:foregroundMark x1="94793" y1="78133" x2="87929" y2="87715"/>
                        <a14:foregroundMark x1="73599" y1="88404" x2="11243" y2="91400"/>
                        <a14:foregroundMark x1="87929" y1="87715" x2="73611" y2="88403"/>
                        <a14:foregroundMark x1="11243" y1="91400" x2="4379" y2="79607"/>
                        <a14:foregroundMark x1="4379" y1="79607" x2="1302" y2="38329"/>
                        <a14:foregroundMark x1="1302" y1="38329" x2="5325" y2="20393"/>
                        <a14:foregroundMark x1="5325" y1="20393" x2="10059" y2="9091"/>
                        <a14:foregroundMark x1="10059" y1="9091" x2="48639" y2="15971"/>
                        <a14:foregroundMark x1="48639" y1="15971" x2="54675" y2="3194"/>
                        <a14:foregroundMark x1="54675" y1="3194" x2="62722" y2="5651"/>
                        <a14:foregroundMark x1="62722" y1="5651" x2="63077" y2="6634"/>
                        <a14:foregroundMark x1="14556" y1="6634" x2="2722" y2="21376"/>
                        <a14:foregroundMark x1="2722" y1="21376" x2="4497" y2="74447"/>
                        <a14:foregroundMark x1="4497" y1="74447" x2="16923" y2="90172"/>
                        <a14:foregroundMark x1="16923" y1="90172" x2="27692" y2="24816"/>
                        <a14:foregroundMark x1="27692" y1="24816" x2="18107" y2="11302"/>
                        <a14:foregroundMark x1="18107" y1="11302" x2="15266" y2="11302"/>
                        <a14:foregroundMark x1="11834" y1="10319" x2="7929" y2="22359"/>
                        <a14:foregroundMark x1="7929" y1="22359" x2="4024" y2="55528"/>
                        <a14:foregroundMark x1="8402" y1="20885" x2="2130" y2="70516"/>
                        <a14:foregroundMark x1="90414" y1="34152" x2="95503" y2="45946"/>
                        <a14:foregroundMark x1="95503" y1="45946" x2="91716" y2="70762"/>
                        <a14:foregroundMark x1="54793" y1="84521" x2="56805" y2="94349"/>
                        <a14:foregroundMark x1="92189" y1="27273" x2="99882" y2="35381"/>
                        <a14:foregroundMark x1="55030" y1="56757" x2="39053" y2="85749"/>
                        <a14:foregroundMark x1="30178" y1="42752" x2="11834" y2="77150"/>
                        <a14:foregroundMark x1="20828" y1="26044" x2="13491" y2="31941"/>
                        <a14:foregroundMark x1="63905" y1="53317" x2="55976" y2="56511"/>
                        <a14:foregroundMark x1="55976" y1="56511" x2="45207" y2="48894"/>
                        <a14:foregroundMark x1="63077" y1="41769" x2="53018" y2="67568"/>
                        <a14:foregroundMark x1="60710" y1="37592" x2="74320" y2="63636"/>
                        <a14:backgroundMark x1="65799" y1="6388" x2="71479" y2="17690"/>
                        <a14:backgroundMark x1="71479" y1="17690" x2="66982" y2="5405"/>
                        <a14:backgroundMark x1="66982" y1="5405" x2="66627" y2="8600"/>
                        <a14:backgroundMark x1="65799" y1="6880" x2="68757" y2="17445"/>
                        <a14:backgroundMark x1="68876" y1="13514" x2="65325" y2="7125"/>
                        <a14:backgroundMark x1="72308" y1="6143" x2="68994" y2="13022"/>
                        <a14:backgroundMark x1="70651" y1="5405" x2="76568" y2="17690"/>
                        <a14:backgroundMark x1="76568" y1="17690" x2="77278" y2="24570"/>
                        <a14:backgroundMark x1="68284" y1="71744" x2="62959" y2="82801"/>
                        <a14:backgroundMark x1="62959" y1="82801" x2="73018" y2="85012"/>
                        <a14:backgroundMark x1="73018" y1="85012" x2="69467" y2="67076"/>
                        <a14:backgroundMark x1="69467" y1="67076" x2="64615" y2="74447"/>
                        <a14:backgroundMark x1="64615" y1="74447" x2="64497" y2="76413"/>
                        <a14:backgroundMark x1="64970" y1="7371" x2="65207" y2="10074"/>
                        <a14:backgroundMark x1="65325" y1="9582" x2="65325" y2="9582"/>
                        <a14:backgroundMark x1="64970" y1="10074" x2="65325" y2="6388"/>
                      </a14:backgroundRemoval>
                    </a14:imgEffect>
                  </a14:imgLayer>
                </a14:imgProps>
              </a:ext>
            </a:extLst>
          </a:blip>
          <a:srcRect l="85073"/>
          <a:stretch>
            <a:fillRect/>
          </a:stretch>
        </p:blipFill>
        <p:spPr>
          <a:xfrm>
            <a:off x="5802570" y="2196282"/>
            <a:ext cx="689581" cy="2225053"/>
          </a:xfrm>
          <a:custGeom>
            <a:avLst/>
            <a:gdLst>
              <a:gd name="connsiteX0" fmla="*/ 0 w 689581"/>
              <a:gd name="connsiteY0" fmla="*/ 0 h 2225053"/>
              <a:gd name="connsiteX1" fmla="*/ 689581 w 689581"/>
              <a:gd name="connsiteY1" fmla="*/ 0 h 2225053"/>
              <a:gd name="connsiteX2" fmla="*/ 689581 w 689581"/>
              <a:gd name="connsiteY2" fmla="*/ 2225053 h 2225053"/>
              <a:gd name="connsiteX3" fmla="*/ 11418 w 689581"/>
              <a:gd name="connsiteY3" fmla="*/ 2225053 h 2225053"/>
              <a:gd name="connsiteX4" fmla="*/ 280731 w 689581"/>
              <a:gd name="connsiteY4" fmla="*/ 1105718 h 2225053"/>
              <a:gd name="connsiteX5" fmla="*/ 19984 w 689581"/>
              <a:gd name="connsiteY5" fmla="*/ 92496 h 2225053"/>
              <a:gd name="connsiteX6" fmla="*/ 0 w 689581"/>
              <a:gd name="connsiteY6" fmla="*/ 0 h 222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9581" h="2225053">
                <a:moveTo>
                  <a:pt x="0" y="0"/>
                </a:moveTo>
                <a:lnTo>
                  <a:pt x="689581" y="0"/>
                </a:lnTo>
                <a:lnTo>
                  <a:pt x="689581" y="2225053"/>
                </a:lnTo>
                <a:lnTo>
                  <a:pt x="11418" y="2225053"/>
                </a:lnTo>
                <a:lnTo>
                  <a:pt x="280731" y="1105718"/>
                </a:lnTo>
                <a:cubicBezTo>
                  <a:pt x="261681" y="750118"/>
                  <a:pt x="106900" y="430237"/>
                  <a:pt x="19984" y="92496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Content Placeholder 4" hidden="1">
            <a:extLst>
              <a:ext uri="{FF2B5EF4-FFF2-40B4-BE49-F238E27FC236}">
                <a16:creationId xmlns:a16="http://schemas.microsoft.com/office/drawing/2014/main" id="{4F921BD6-7794-4DC7-AD83-AE58D31EBA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2526" y="2398531"/>
            <a:ext cx="396358" cy="262378"/>
          </a:xfrm>
          <a:prstGeom prst="rect">
            <a:avLst/>
          </a:prstGeom>
        </p:spPr>
      </p:pic>
      <p:pic>
        <p:nvPicPr>
          <p:cNvPr id="9" name="Content Placeholder 4" hidden="1">
            <a:extLst>
              <a:ext uri="{FF2B5EF4-FFF2-40B4-BE49-F238E27FC236}">
                <a16:creationId xmlns:a16="http://schemas.microsoft.com/office/drawing/2014/main" id="{E7241ED9-AEFF-4D03-89B9-C14B0E19C1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2526" y="3662357"/>
            <a:ext cx="409404" cy="299017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C55B35B-79DF-46B5-9AA5-9CCC2676C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554" y="2592722"/>
            <a:ext cx="4619583" cy="95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DF6A5E34-9D6E-4160-BC07-EF7C88ED7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554" y="3866893"/>
            <a:ext cx="2328357" cy="45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56BD3A-C2A1-4472-B439-38276F1076CC}"/>
              </a:ext>
            </a:extLst>
          </p:cNvPr>
          <p:cNvSpPr/>
          <p:nvPr/>
        </p:nvSpPr>
        <p:spPr>
          <a:xfrm>
            <a:off x="7233726" y="3738272"/>
            <a:ext cx="441397" cy="58440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50E6E3-D14B-4527-BAE1-072D00CBDE04}"/>
              </a:ext>
            </a:extLst>
          </p:cNvPr>
          <p:cNvSpPr/>
          <p:nvPr/>
        </p:nvSpPr>
        <p:spPr>
          <a:xfrm>
            <a:off x="7647323" y="2660909"/>
            <a:ext cx="350501" cy="584408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D39BAD-F856-436E-8BE6-7443452289F4}"/>
              </a:ext>
            </a:extLst>
          </p:cNvPr>
          <p:cNvSpPr/>
          <p:nvPr/>
        </p:nvSpPr>
        <p:spPr>
          <a:xfrm>
            <a:off x="2375555" y="3282485"/>
            <a:ext cx="650449" cy="455787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069A1-D92B-48E4-9DBC-22F7E013B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9F4CD7-2ED2-A0DD-9FFC-6289C22A79A3}"/>
              </a:ext>
            </a:extLst>
          </p:cNvPr>
          <p:cNvSpPr txBox="1"/>
          <p:nvPr/>
        </p:nvSpPr>
        <p:spPr>
          <a:xfrm>
            <a:off x="3905932" y="429996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 labels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030C73-EBA8-916C-FCA6-EF68BB014548}"/>
              </a:ext>
            </a:extLst>
          </p:cNvPr>
          <p:cNvSpPr txBox="1"/>
          <p:nvPr/>
        </p:nvSpPr>
        <p:spPr>
          <a:xfrm>
            <a:off x="3905932" y="182295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hypothesis</a:t>
            </a:r>
          </a:p>
        </p:txBody>
      </p:sp>
    </p:spTree>
    <p:extLst>
      <p:ext uri="{BB962C8B-B14F-4D97-AF65-F5344CB8AC3E}">
        <p14:creationId xmlns:p14="http://schemas.microsoft.com/office/powerpoint/2010/main" val="222557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A3E9F-47DA-4C07-B2E9-E7EE46DA3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Mean Square Error</a:t>
            </a:r>
            <a:br>
              <a:rPr lang="en-US" b="1" dirty="0"/>
            </a:br>
            <a:r>
              <a:rPr lang="en-US" dirty="0"/>
              <a:t>	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 Inconsistency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73BD1E-BF7B-4CF3-A1D5-F7DD59888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688" y="2498903"/>
            <a:ext cx="3843756" cy="1625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E681EF-337B-467B-AE50-D914C2901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66" y="2628821"/>
            <a:ext cx="4496427" cy="1124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3B0E42-B653-4EF4-B64A-5E566D663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383" y="3883895"/>
            <a:ext cx="2353003" cy="704948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AA53E128-A4CC-4407-AD33-D8A593C3DA95}"/>
              </a:ext>
            </a:extLst>
          </p:cNvPr>
          <p:cNvSpPr/>
          <p:nvPr/>
        </p:nvSpPr>
        <p:spPr>
          <a:xfrm rot="16200000" flipH="1">
            <a:off x="8908918" y="2104665"/>
            <a:ext cx="261935" cy="3296525"/>
          </a:xfrm>
          <a:prstGeom prst="rightBrace">
            <a:avLst>
              <a:gd name="adj1" fmla="val 128249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8ED6E2-5C1B-46D1-9118-6A87C5153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388" y="4439982"/>
            <a:ext cx="1117327" cy="2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0464D8-205D-4CD0-AEB2-3A7498F5FF0A}"/>
                  </a:ext>
                </a:extLst>
              </p:cNvPr>
              <p:cNvSpPr txBox="1"/>
              <p:nvPr/>
            </p:nvSpPr>
            <p:spPr>
              <a:xfrm>
                <a:off x="3573591" y="4404177"/>
                <a:ext cx="3749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is a unit Gaussian on </a:t>
                </a:r>
                <a:r>
                  <a:rPr lang="en-US" b="1" i="1" dirty="0"/>
                  <a:t>Y</a:t>
                </a:r>
                <a:r>
                  <a:rPr lang="en-US" dirty="0"/>
                  <a:t>  with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0464D8-205D-4CD0-AEB2-3A7498F5F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591" y="4404177"/>
                <a:ext cx="3749553" cy="369332"/>
              </a:xfrm>
              <a:prstGeom prst="rect">
                <a:avLst/>
              </a:prstGeom>
              <a:blipFill>
                <a:blip r:embed="rId6"/>
                <a:stretch>
                  <a:fillRect l="-130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DFC04F6-EECF-4175-8A61-D882C11FAC8A}"/>
              </a:ext>
            </a:extLst>
          </p:cNvPr>
          <p:cNvSpPr txBox="1"/>
          <p:nvPr/>
        </p:nvSpPr>
        <p:spPr>
          <a:xfrm>
            <a:off x="1637346" y="4404176"/>
            <a:ext cx="1055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81980-FFE4-4A8A-A9F2-B477618D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67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11BF-4E5F-46AB-8C8C-9BB9FA62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327" y="2411507"/>
            <a:ext cx="8449797" cy="258911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REGULARIZERS</a:t>
            </a:r>
            <a:br>
              <a:rPr lang="en-US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as Inconsistencies</a:t>
            </a:r>
            <a:b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	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0C11C-AD79-490B-BD32-B85DA9D7F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23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D79AC65-5A65-47D6-BA8F-7DF6CFA485E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Regularizers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b="1" dirty="0"/>
                  <a:t>  Priors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D79AC65-5A65-47D6-BA8F-7DF6CFA485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q">
            <a:extLst>
              <a:ext uri="{FF2B5EF4-FFF2-40B4-BE49-F238E27FC236}">
                <a16:creationId xmlns:a16="http://schemas.microsoft.com/office/drawing/2014/main" id="{F180F86D-2DB9-4333-B7DB-4A2AA8E85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" b="249"/>
          <a:stretch/>
        </p:blipFill>
        <p:spPr>
          <a:xfrm>
            <a:off x="1780418" y="2474830"/>
            <a:ext cx="1179397" cy="1021506"/>
          </a:xfrm>
          <a:custGeom>
            <a:avLst/>
            <a:gdLst>
              <a:gd name="connsiteX0" fmla="*/ 564013 w 1179397"/>
              <a:gd name="connsiteY0" fmla="*/ 0 h 1021506"/>
              <a:gd name="connsiteX1" fmla="*/ 881527 w 1179397"/>
              <a:gd name="connsiteY1" fmla="*/ 0 h 1021506"/>
              <a:gd name="connsiteX2" fmla="*/ 929423 w 1179397"/>
              <a:gd name="connsiteY2" fmla="*/ 34543 h 1021506"/>
              <a:gd name="connsiteX3" fmla="*/ 1154451 w 1179397"/>
              <a:gd name="connsiteY3" fmla="*/ 667908 h 1021506"/>
              <a:gd name="connsiteX4" fmla="*/ 373401 w 1179397"/>
              <a:gd name="connsiteY4" fmla="*/ 1016548 h 1021506"/>
              <a:gd name="connsiteX5" fmla="*/ 11451 w 1179397"/>
              <a:gd name="connsiteY5" fmla="*/ 467883 h 1021506"/>
              <a:gd name="connsiteX6" fmla="*/ 466214 w 1179397"/>
              <a:gd name="connsiteY6" fmla="*/ 50735 h 1021506"/>
              <a:gd name="connsiteX7" fmla="*/ 564013 w 1179397"/>
              <a:gd name="connsiteY7" fmla="*/ 0 h 102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9397" h="1021506">
                <a:moveTo>
                  <a:pt x="564013" y="0"/>
                </a:moveTo>
                <a:lnTo>
                  <a:pt x="881527" y="0"/>
                </a:lnTo>
                <a:lnTo>
                  <a:pt x="929423" y="34543"/>
                </a:lnTo>
                <a:cubicBezTo>
                  <a:pt x="1090157" y="175376"/>
                  <a:pt x="1240176" y="455468"/>
                  <a:pt x="1154451" y="667908"/>
                </a:cubicBezTo>
                <a:cubicBezTo>
                  <a:pt x="944901" y="913062"/>
                  <a:pt x="563901" y="1049886"/>
                  <a:pt x="373401" y="1016548"/>
                </a:cubicBezTo>
                <a:cubicBezTo>
                  <a:pt x="182901" y="983211"/>
                  <a:pt x="-55224" y="646009"/>
                  <a:pt x="11451" y="467883"/>
                </a:cubicBezTo>
                <a:cubicBezTo>
                  <a:pt x="53123" y="356554"/>
                  <a:pt x="265947" y="168204"/>
                  <a:pt x="466214" y="50735"/>
                </a:cubicBezTo>
                <a:lnTo>
                  <a:pt x="564013" y="0"/>
                </a:lnTo>
                <a:close/>
              </a:path>
            </a:pathLst>
          </a:custGeom>
        </p:spPr>
      </p:pic>
      <p:pic>
        <p:nvPicPr>
          <p:cNvPr id="29" name="p">
            <a:extLst>
              <a:ext uri="{FF2B5EF4-FFF2-40B4-BE49-F238E27FC236}">
                <a16:creationId xmlns:a16="http://schemas.microsoft.com/office/drawing/2014/main" id="{E3736328-0997-4535-B8D7-015B6E89D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6438" y1="41438" x2="44384" y2="60616"/>
                        <a14:foregroundMark x1="44384" y1="60616" x2="38082" y2="52740"/>
                        <a14:foregroundMark x1="60000" y1="17808" x2="63425" y2="40753"/>
                        <a14:foregroundMark x1="59041" y1="34247" x2="49726" y2="50342"/>
                        <a14:foregroundMark x1="49726" y1="50342" x2="65753" y2="46575"/>
                        <a14:foregroundMark x1="65753" y1="46575" x2="60822" y2="19521"/>
                        <a14:foregroundMark x1="60822" y1="19521" x2="56438" y2="19178"/>
                        <a14:foregroundMark x1="58082" y1="17808" x2="61370" y2="51370"/>
                        <a14:foregroundMark x1="61370" y1="51370" x2="72055" y2="39384"/>
                        <a14:foregroundMark x1="72055" y1="39384" x2="59863" y2="19178"/>
                        <a14:foregroundMark x1="59863" y1="19178" x2="57123" y2="17808"/>
                        <a14:foregroundMark x1="57123" y1="17808" x2="49315" y2="45890"/>
                        <a14:foregroundMark x1="49315" y1="45890" x2="48904" y2="50342"/>
                        <a14:foregroundMark x1="59589" y1="26370" x2="66027" y2="26370"/>
                        <a14:foregroundMark x1="58356" y1="48630" x2="70822" y2="47945"/>
                        <a14:foregroundMark x1="69178" y1="19178" x2="57260" y2="21233"/>
                        <a14:foregroundMark x1="57260" y1="21233" x2="57808" y2="22603"/>
                        <a14:foregroundMark x1="63836" y1="16781" x2="59041" y2="22603"/>
                        <a14:foregroundMark x1="63151" y1="14726" x2="59041" y2="12329"/>
                        <a14:foregroundMark x1="59589" y1="21575" x2="56164" y2="11301"/>
                        <a14:foregroundMark x1="54247" y1="53425" x2="51781" y2="59932"/>
                        <a14:foregroundMark x1="63425" y1="41438" x2="60959" y2="55822"/>
                        <a14:foregroundMark x1="64110" y1="49315" x2="65342" y2="58219"/>
                        <a14:foregroundMark x1="46986" y1="40068" x2="41507" y2="37671"/>
                        <a14:foregroundMark x1="41507" y1="38356" x2="34932" y2="66438"/>
                        <a14:foregroundMark x1="34932" y1="66438" x2="46301" y2="70890"/>
                        <a14:foregroundMark x1="75205" y1="22603" x2="71370" y2="16781"/>
                        <a14:backgroundMark x1="18356" y1="13014" x2="24521" y2="66781"/>
                        <a14:backgroundMark x1="24521" y1="66781" x2="34110" y2="89041"/>
                        <a14:backgroundMark x1="34110" y1="89041" x2="7808" y2="87329"/>
                        <a14:backgroundMark x1="7808" y1="87329" x2="9452" y2="39726"/>
                        <a14:backgroundMark x1="9452" y1="39726" x2="21918" y2="26370"/>
                        <a14:backgroundMark x1="21918" y1="26370" x2="22877" y2="28082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468018" y="2474830"/>
            <a:ext cx="4366969" cy="1746788"/>
          </a:xfrm>
          <a:custGeom>
            <a:avLst/>
            <a:gdLst>
              <a:gd name="connsiteX0" fmla="*/ 1193927 w 4366969"/>
              <a:gd name="connsiteY0" fmla="*/ 0 h 1746788"/>
              <a:gd name="connsiteX1" fmla="*/ 4366969 w 4366969"/>
              <a:gd name="connsiteY1" fmla="*/ 0 h 1746788"/>
              <a:gd name="connsiteX2" fmla="*/ 4366969 w 4366969"/>
              <a:gd name="connsiteY2" fmla="*/ 49181 h 1746788"/>
              <a:gd name="connsiteX3" fmla="*/ 3982175 w 4366969"/>
              <a:gd name="connsiteY3" fmla="*/ 49181 h 1746788"/>
              <a:gd name="connsiteX4" fmla="*/ 3982175 w 4366969"/>
              <a:gd name="connsiteY4" fmla="*/ 1667037 h 1746788"/>
              <a:gd name="connsiteX5" fmla="*/ 4366969 w 4366969"/>
              <a:gd name="connsiteY5" fmla="*/ 1667037 h 1746788"/>
              <a:gd name="connsiteX6" fmla="*/ 4366969 w 4366969"/>
              <a:gd name="connsiteY6" fmla="*/ 1746788 h 1746788"/>
              <a:gd name="connsiteX7" fmla="*/ 0 w 4366969"/>
              <a:gd name="connsiteY7" fmla="*/ 1746788 h 1746788"/>
              <a:gd name="connsiteX8" fmla="*/ 0 w 4366969"/>
              <a:gd name="connsiteY8" fmla="*/ 1684247 h 1746788"/>
              <a:gd name="connsiteX9" fmla="*/ 379031 w 4366969"/>
              <a:gd name="connsiteY9" fmla="*/ 1684247 h 1746788"/>
              <a:gd name="connsiteX10" fmla="*/ 379031 w 4366969"/>
              <a:gd name="connsiteY10" fmla="*/ 745828 h 1746788"/>
              <a:gd name="connsiteX11" fmla="*/ 408385 w 4366969"/>
              <a:gd name="connsiteY11" fmla="*/ 796511 h 1746788"/>
              <a:gd name="connsiteX12" fmla="*/ 685801 w 4366969"/>
              <a:gd name="connsiteY12" fmla="*/ 1016548 h 1746788"/>
              <a:gd name="connsiteX13" fmla="*/ 1466851 w 4366969"/>
              <a:gd name="connsiteY13" fmla="*/ 667908 h 1746788"/>
              <a:gd name="connsiteX14" fmla="*/ 1241823 w 4366969"/>
              <a:gd name="connsiteY14" fmla="*/ 34543 h 1746788"/>
              <a:gd name="connsiteX15" fmla="*/ 1193927 w 4366969"/>
              <a:gd name="connsiteY15" fmla="*/ 0 h 174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66969" h="1746788">
                <a:moveTo>
                  <a:pt x="1193927" y="0"/>
                </a:moveTo>
                <a:lnTo>
                  <a:pt x="4366969" y="0"/>
                </a:lnTo>
                <a:lnTo>
                  <a:pt x="4366969" y="49181"/>
                </a:lnTo>
                <a:lnTo>
                  <a:pt x="3982175" y="49181"/>
                </a:lnTo>
                <a:lnTo>
                  <a:pt x="3982175" y="1667037"/>
                </a:lnTo>
                <a:lnTo>
                  <a:pt x="4366969" y="1667037"/>
                </a:lnTo>
                <a:lnTo>
                  <a:pt x="4366969" y="1746788"/>
                </a:lnTo>
                <a:lnTo>
                  <a:pt x="0" y="1746788"/>
                </a:lnTo>
                <a:lnTo>
                  <a:pt x="0" y="1684247"/>
                </a:lnTo>
                <a:lnTo>
                  <a:pt x="379031" y="1684247"/>
                </a:lnTo>
                <a:lnTo>
                  <a:pt x="379031" y="745828"/>
                </a:lnTo>
                <a:lnTo>
                  <a:pt x="408385" y="796511"/>
                </a:lnTo>
                <a:cubicBezTo>
                  <a:pt x="483395" y="907245"/>
                  <a:pt x="590551" y="999880"/>
                  <a:pt x="685801" y="1016548"/>
                </a:cubicBezTo>
                <a:cubicBezTo>
                  <a:pt x="876301" y="1049886"/>
                  <a:pt x="1257301" y="913062"/>
                  <a:pt x="1466851" y="667908"/>
                </a:cubicBezTo>
                <a:cubicBezTo>
                  <a:pt x="1552576" y="455468"/>
                  <a:pt x="1402557" y="175376"/>
                  <a:pt x="1241823" y="34543"/>
                </a:cubicBezTo>
                <a:lnTo>
                  <a:pt x="1193927" y="0"/>
                </a:lnTo>
                <a:close/>
              </a:path>
            </a:pathLst>
          </a:custGeom>
        </p:spPr>
      </p:pic>
      <p:pic>
        <p:nvPicPr>
          <p:cNvPr id="23" name="red regularizer">
            <a:extLst>
              <a:ext uri="{FF2B5EF4-FFF2-40B4-BE49-F238E27FC236}">
                <a16:creationId xmlns:a16="http://schemas.microsoft.com/office/drawing/2014/main" id="{E0063ECE-325C-4FCE-9C9D-FA05A9964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r="56"/>
          <a:stretch/>
        </p:blipFill>
        <p:spPr>
          <a:xfrm>
            <a:off x="5943895" y="4410210"/>
            <a:ext cx="1498069" cy="823040"/>
          </a:xfrm>
          <a:custGeom>
            <a:avLst/>
            <a:gdLst>
              <a:gd name="connsiteX0" fmla="*/ 0 w 1498069"/>
              <a:gd name="connsiteY0" fmla="*/ 0 h 823040"/>
              <a:gd name="connsiteX1" fmla="*/ 1498069 w 1498069"/>
              <a:gd name="connsiteY1" fmla="*/ 0 h 823040"/>
              <a:gd name="connsiteX2" fmla="*/ 1498069 w 1498069"/>
              <a:gd name="connsiteY2" fmla="*/ 823040 h 823040"/>
              <a:gd name="connsiteX3" fmla="*/ 0 w 1498069"/>
              <a:gd name="connsiteY3" fmla="*/ 823040 h 823040"/>
              <a:gd name="connsiteX4" fmla="*/ 0 w 1498069"/>
              <a:gd name="connsiteY4" fmla="*/ 0 h 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69" h="823040">
                <a:moveTo>
                  <a:pt x="0" y="0"/>
                </a:moveTo>
                <a:lnTo>
                  <a:pt x="1498069" y="0"/>
                </a:lnTo>
                <a:lnTo>
                  <a:pt x="1498069" y="823040"/>
                </a:lnTo>
                <a:lnTo>
                  <a:pt x="0" y="8230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7" name="&gt;&gt;">
            <a:extLst>
              <a:ext uri="{FF2B5EF4-FFF2-40B4-BE49-F238E27FC236}">
                <a16:creationId xmlns:a16="http://schemas.microsoft.com/office/drawing/2014/main" id="{D84CA1E0-9C48-4CFE-949F-6A8F1C6F02F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1189" t="2816" b="4566"/>
          <a:stretch>
            <a:fillRect/>
          </a:stretch>
        </p:blipFill>
        <p:spPr>
          <a:xfrm>
            <a:off x="5450193" y="2524011"/>
            <a:ext cx="384794" cy="1617856"/>
          </a:xfrm>
          <a:custGeom>
            <a:avLst/>
            <a:gdLst>
              <a:gd name="connsiteX0" fmla="*/ 0 w 384794"/>
              <a:gd name="connsiteY0" fmla="*/ 0 h 1617856"/>
              <a:gd name="connsiteX1" fmla="*/ 384794 w 384794"/>
              <a:gd name="connsiteY1" fmla="*/ 0 h 1617856"/>
              <a:gd name="connsiteX2" fmla="*/ 384794 w 384794"/>
              <a:gd name="connsiteY2" fmla="*/ 1617856 h 1617856"/>
              <a:gd name="connsiteX3" fmla="*/ 0 w 384794"/>
              <a:gd name="connsiteY3" fmla="*/ 1617856 h 1617856"/>
              <a:gd name="connsiteX4" fmla="*/ 0 w 384794"/>
              <a:gd name="connsiteY4" fmla="*/ 0 h 1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794" h="1617856">
                <a:moveTo>
                  <a:pt x="0" y="0"/>
                </a:moveTo>
                <a:lnTo>
                  <a:pt x="384794" y="0"/>
                </a:lnTo>
                <a:lnTo>
                  <a:pt x="384794" y="1617856"/>
                </a:lnTo>
                <a:lnTo>
                  <a:pt x="0" y="161785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5" name="&lt;&lt;">
            <a:extLst>
              <a:ext uri="{FF2B5EF4-FFF2-40B4-BE49-F238E27FC236}">
                <a16:creationId xmlns:a16="http://schemas.microsoft.com/office/drawing/2014/main" id="{4D4042C7-DB91-4022-9E48-2AEC4CD1D9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801" r="91321" b="3580"/>
          <a:stretch>
            <a:fillRect/>
          </a:stretch>
        </p:blipFill>
        <p:spPr>
          <a:xfrm>
            <a:off x="1468018" y="2541221"/>
            <a:ext cx="379031" cy="1617856"/>
          </a:xfrm>
          <a:custGeom>
            <a:avLst/>
            <a:gdLst>
              <a:gd name="connsiteX0" fmla="*/ 0 w 379031"/>
              <a:gd name="connsiteY0" fmla="*/ 0 h 1617856"/>
              <a:gd name="connsiteX1" fmla="*/ 379031 w 379031"/>
              <a:gd name="connsiteY1" fmla="*/ 0 h 1617856"/>
              <a:gd name="connsiteX2" fmla="*/ 379031 w 379031"/>
              <a:gd name="connsiteY2" fmla="*/ 313064 h 1617856"/>
              <a:gd name="connsiteX3" fmla="*/ 347142 w 379031"/>
              <a:gd name="connsiteY3" fmla="*/ 356422 h 1617856"/>
              <a:gd name="connsiteX4" fmla="*/ 323851 w 379031"/>
              <a:gd name="connsiteY4" fmla="*/ 401492 h 1617856"/>
              <a:gd name="connsiteX5" fmla="*/ 358844 w 379031"/>
              <a:gd name="connsiteY5" fmla="*/ 644581 h 1617856"/>
              <a:gd name="connsiteX6" fmla="*/ 379031 w 379031"/>
              <a:gd name="connsiteY6" fmla="*/ 679437 h 1617856"/>
              <a:gd name="connsiteX7" fmla="*/ 379031 w 379031"/>
              <a:gd name="connsiteY7" fmla="*/ 1617856 h 1617856"/>
              <a:gd name="connsiteX8" fmla="*/ 0 w 379031"/>
              <a:gd name="connsiteY8" fmla="*/ 1617856 h 1617856"/>
              <a:gd name="connsiteX9" fmla="*/ 0 w 379031"/>
              <a:gd name="connsiteY9" fmla="*/ 0 h 1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031" h="1617856">
                <a:moveTo>
                  <a:pt x="0" y="0"/>
                </a:moveTo>
                <a:lnTo>
                  <a:pt x="379031" y="0"/>
                </a:lnTo>
                <a:lnTo>
                  <a:pt x="379031" y="313064"/>
                </a:lnTo>
                <a:lnTo>
                  <a:pt x="347142" y="356422"/>
                </a:lnTo>
                <a:cubicBezTo>
                  <a:pt x="336943" y="372456"/>
                  <a:pt x="329060" y="387576"/>
                  <a:pt x="323851" y="401492"/>
                </a:cubicBezTo>
                <a:cubicBezTo>
                  <a:pt x="298848" y="468289"/>
                  <a:pt x="316707" y="557457"/>
                  <a:pt x="358844" y="644581"/>
                </a:cubicBezTo>
                <a:lnTo>
                  <a:pt x="379031" y="679437"/>
                </a:lnTo>
                <a:lnTo>
                  <a:pt x="379031" y="1617856"/>
                </a:lnTo>
                <a:lnTo>
                  <a:pt x="0" y="161785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xent">
            <a:extLst>
              <a:ext uri="{FF2B5EF4-FFF2-40B4-BE49-F238E27FC236}">
                <a16:creationId xmlns:a16="http://schemas.microsoft.com/office/drawing/2014/main" id="{1ABDB23A-324C-451C-945F-61AD788A29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46812"/>
          <a:stretch/>
        </p:blipFill>
        <p:spPr>
          <a:xfrm>
            <a:off x="1981747" y="4429740"/>
            <a:ext cx="2280103" cy="823040"/>
          </a:xfrm>
          <a:custGeom>
            <a:avLst/>
            <a:gdLst>
              <a:gd name="connsiteX0" fmla="*/ 0 w 2592275"/>
              <a:gd name="connsiteY0" fmla="*/ 0 h 823040"/>
              <a:gd name="connsiteX1" fmla="*/ 2592275 w 2592275"/>
              <a:gd name="connsiteY1" fmla="*/ 0 h 823040"/>
              <a:gd name="connsiteX2" fmla="*/ 2592275 w 2592275"/>
              <a:gd name="connsiteY2" fmla="*/ 823040 h 823040"/>
              <a:gd name="connsiteX3" fmla="*/ 0 w 2592275"/>
              <a:gd name="connsiteY3" fmla="*/ 823040 h 823040"/>
              <a:gd name="connsiteX4" fmla="*/ 0 w 2592275"/>
              <a:gd name="connsiteY4" fmla="*/ 0 h 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275" h="823040">
                <a:moveTo>
                  <a:pt x="0" y="0"/>
                </a:moveTo>
                <a:lnTo>
                  <a:pt x="2592275" y="0"/>
                </a:lnTo>
                <a:lnTo>
                  <a:pt x="2592275" y="823040"/>
                </a:lnTo>
                <a:lnTo>
                  <a:pt x="0" y="8230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" name="=">
            <a:extLst>
              <a:ext uri="{FF2B5EF4-FFF2-40B4-BE49-F238E27FC236}">
                <a16:creationId xmlns:a16="http://schemas.microsoft.com/office/drawing/2014/main" id="{18545411-4464-4616-A6ED-2AEA2E6659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0106" y="4636161"/>
            <a:ext cx="497617" cy="410198"/>
          </a:xfrm>
          <a:prstGeom prst="rect">
            <a:avLst/>
          </a:prstGeom>
        </p:spPr>
      </p:pic>
      <p:pic>
        <p:nvPicPr>
          <p:cNvPr id="12" name="-H(D)">
            <a:extLst>
              <a:ext uri="{FF2B5EF4-FFF2-40B4-BE49-F238E27FC236}">
                <a16:creationId xmlns:a16="http://schemas.microsoft.com/office/drawing/2014/main" id="{F959A5FE-3A6B-4485-A17F-6AF8D711A3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0289" y="4707848"/>
            <a:ext cx="947123" cy="316981"/>
          </a:xfrm>
          <a:prstGeom prst="rect">
            <a:avLst/>
          </a:prstGeom>
        </p:spPr>
      </p:pic>
      <p:pic>
        <p:nvPicPr>
          <p:cNvPr id="3074" name="p(Y|X)">
            <a:extLst>
              <a:ext uri="{FF2B5EF4-FFF2-40B4-BE49-F238E27FC236}">
                <a16:creationId xmlns:a16="http://schemas.microsoft.com/office/drawing/2014/main" id="{2ADE19D3-7821-4FB9-82CB-0B9F7324D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453" y="2197443"/>
            <a:ext cx="947123" cy="3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&quot;paramaterized model&quot;">
            <a:extLst>
              <a:ext uri="{FF2B5EF4-FFF2-40B4-BE49-F238E27FC236}">
                <a16:creationId xmlns:a16="http://schemas.microsoft.com/office/drawing/2014/main" id="{0B913943-CF99-4BF4-B803-365082DE0DB0}"/>
              </a:ext>
            </a:extLst>
          </p:cNvPr>
          <p:cNvSpPr txBox="1"/>
          <p:nvPr/>
        </p:nvSpPr>
        <p:spPr>
          <a:xfrm>
            <a:off x="8571264" y="2142942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parameterized model</a:t>
            </a:r>
          </a:p>
        </p:txBody>
      </p:sp>
      <p:pic>
        <p:nvPicPr>
          <p:cNvPr id="3076" name="q(\Theta)">
            <a:extLst>
              <a:ext uri="{FF2B5EF4-FFF2-40B4-BE49-F238E27FC236}">
                <a16:creationId xmlns:a16="http://schemas.microsoft.com/office/drawing/2014/main" id="{80BCC205-24C9-47FD-AF78-A1BE0AB64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32718" y="3486622"/>
            <a:ext cx="588194" cy="30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D(Y)">
            <a:extLst>
              <a:ext uri="{FF2B5EF4-FFF2-40B4-BE49-F238E27FC236}">
                <a16:creationId xmlns:a16="http://schemas.microsoft.com/office/drawing/2014/main" id="{A4D54D29-2707-427A-893B-E7B6AAE94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934" y="2628633"/>
            <a:ext cx="706642" cy="3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&quot;trusted emperical dist&quot;">
            <a:extLst>
              <a:ext uri="{FF2B5EF4-FFF2-40B4-BE49-F238E27FC236}">
                <a16:creationId xmlns:a16="http://schemas.microsoft.com/office/drawing/2014/main" id="{BABE3BA4-D44F-4F54-80AD-139C27BD6D82}"/>
              </a:ext>
            </a:extLst>
          </p:cNvPr>
          <p:cNvSpPr txBox="1"/>
          <p:nvPr/>
        </p:nvSpPr>
        <p:spPr>
          <a:xfrm>
            <a:off x="8571264" y="2593199"/>
            <a:ext cx="30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trusted empirical distribution</a:t>
            </a:r>
          </a:p>
        </p:txBody>
      </p:sp>
      <p:sp>
        <p:nvSpPr>
          <p:cNvPr id="31" name="&quot;prior over params&quot;">
            <a:extLst>
              <a:ext uri="{FF2B5EF4-FFF2-40B4-BE49-F238E27FC236}">
                <a16:creationId xmlns:a16="http://schemas.microsoft.com/office/drawing/2014/main" id="{FA5E6190-3908-44B9-B6F1-1C18E44108C1}"/>
              </a:ext>
            </a:extLst>
          </p:cNvPr>
          <p:cNvSpPr txBox="1"/>
          <p:nvPr/>
        </p:nvSpPr>
        <p:spPr>
          <a:xfrm>
            <a:off x="8610600" y="3429000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prior over parameters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F5A3B0-1F9D-439D-BFCE-D8ECDCF43F79}"/>
              </a:ext>
            </a:extLst>
          </p:cNvPr>
          <p:cNvSpPr txBox="1"/>
          <p:nvPr/>
        </p:nvSpPr>
        <p:spPr>
          <a:xfrm>
            <a:off x="4860872" y="1267793"/>
            <a:ext cx="2007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Distributions over </a:t>
            </a:r>
          </a:p>
          <a:p>
            <a:pPr algn="ctr"/>
            <a:r>
              <a:rPr lang="en-US" dirty="0"/>
              <a:t>model parameters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285F3D-1556-46B0-A8AF-28AFF85C6F5E}"/>
              </a:ext>
            </a:extLst>
          </p:cNvPr>
          <p:cNvSpPr txBox="1"/>
          <p:nvPr/>
        </p:nvSpPr>
        <p:spPr>
          <a:xfrm>
            <a:off x="763982" y="1311340"/>
            <a:ext cx="3108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Terms added to loss functions</a:t>
            </a:r>
            <a:br>
              <a:rPr lang="en-US" dirty="0"/>
            </a:br>
            <a:r>
              <a:rPr lang="en-US" dirty="0"/>
              <a:t>to incentivize “simple models”</a:t>
            </a:r>
          </a:p>
        </p:txBody>
      </p:sp>
      <p:pic>
        <p:nvPicPr>
          <p:cNvPr id="4098" name="plus">
            <a:extLst>
              <a:ext uri="{FF2B5EF4-FFF2-40B4-BE49-F238E27FC236}">
                <a16:creationId xmlns:a16="http://schemas.microsoft.com/office/drawing/2014/main" id="{D859A7E6-8518-4BD6-9CBC-BF0A48ABB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851" y="4714278"/>
            <a:ext cx="218812" cy="21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D4D3B-237A-4A75-AB26-D46FAF9B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24</a:t>
            </a:fld>
            <a:endParaRPr lang="en-US"/>
          </a:p>
        </p:txBody>
      </p:sp>
      <p:pic>
        <p:nvPicPr>
          <p:cNvPr id="3" name="D!">
            <a:extLst>
              <a:ext uri="{FF2B5EF4-FFF2-40B4-BE49-F238E27FC236}">
                <a16:creationId xmlns:a16="http://schemas.microsoft.com/office/drawing/2014/main" id="{8C70C268-22BB-01E1-332E-803CB581FE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206" t="52883" r="8428"/>
          <a:stretch/>
        </p:blipFill>
        <p:spPr>
          <a:xfrm>
            <a:off x="4241481" y="3378493"/>
            <a:ext cx="1238781" cy="823040"/>
          </a:xfrm>
          <a:prstGeom prst="rect">
            <a:avLst/>
          </a:prstGeom>
        </p:spPr>
      </p:pic>
      <p:pic>
        <p:nvPicPr>
          <p:cNvPr id="6" name="\theta">
            <a:extLst>
              <a:ext uri="{FF2B5EF4-FFF2-40B4-BE49-F238E27FC236}">
                <a16:creationId xmlns:a16="http://schemas.microsoft.com/office/drawing/2014/main" id="{1A5D2817-FF0F-0595-FDEC-0C87BC09FD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19" t="51733" r="68121"/>
          <a:stretch/>
        </p:blipFill>
        <p:spPr>
          <a:xfrm>
            <a:off x="1847049" y="3378492"/>
            <a:ext cx="1006987" cy="843125"/>
          </a:xfrm>
          <a:prstGeom prst="rect">
            <a:avLst/>
          </a:prstGeom>
        </p:spPr>
      </p:pic>
      <p:sp>
        <p:nvSpPr>
          <p:cNvPr id="7" name="&quot;trusted emperical dist&quot;">
            <a:extLst>
              <a:ext uri="{FF2B5EF4-FFF2-40B4-BE49-F238E27FC236}">
                <a16:creationId xmlns:a16="http://schemas.microsoft.com/office/drawing/2014/main" id="{D5A1D1D7-2AEC-4DCD-B0B0-9358D714A805}"/>
              </a:ext>
            </a:extLst>
          </p:cNvPr>
          <p:cNvSpPr txBox="1"/>
          <p:nvPr/>
        </p:nvSpPr>
        <p:spPr>
          <a:xfrm>
            <a:off x="8610600" y="2992516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setting</a:t>
            </a:r>
          </a:p>
        </p:txBody>
      </p:sp>
      <p:pic>
        <p:nvPicPr>
          <p:cNvPr id="1026" name="\theta symb">
            <a:extLst>
              <a:ext uri="{FF2B5EF4-FFF2-40B4-BE49-F238E27FC236}">
                <a16:creationId xmlns:a16="http://schemas.microsoft.com/office/drawing/2014/main" id="{1D519F6D-2F17-8140-347A-D2721700B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099" y="3017041"/>
            <a:ext cx="166688" cy="28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753A7B-1864-C497-06D6-3FD27E7A9536}"/>
              </a:ext>
            </a:extLst>
          </p:cNvPr>
          <p:cNvSpPr txBox="1"/>
          <p:nvPr/>
        </p:nvSpPr>
        <p:spPr>
          <a:xfrm>
            <a:off x="6131585" y="5483491"/>
            <a:ext cx="1233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regularizer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AD76F6-2103-656A-4F14-36CE6CC120F4}"/>
                  </a:ext>
                </a:extLst>
              </p:cNvPr>
              <p:cNvSpPr txBox="1"/>
              <p:nvPr/>
            </p:nvSpPr>
            <p:spPr>
              <a:xfrm rot="19051366">
                <a:off x="7311740" y="3955684"/>
                <a:ext cx="123303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↔</m:t>
                      </m:r>
                    </m:oMath>
                  </m:oMathPara>
                </a14:m>
                <a:endParaRPr lang="en-US" sz="4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1AD76F6-2103-656A-4F14-36CE6CC12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51366">
                <a:off x="7311740" y="3955684"/>
                <a:ext cx="1233030" cy="8309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Brace 15">
            <a:extLst>
              <a:ext uri="{FF2B5EF4-FFF2-40B4-BE49-F238E27FC236}">
                <a16:creationId xmlns:a16="http://schemas.microsoft.com/office/drawing/2014/main" id="{04BBE777-F358-9CC0-A313-F827F8339205}"/>
              </a:ext>
            </a:extLst>
          </p:cNvPr>
          <p:cNvSpPr/>
          <p:nvPr/>
        </p:nvSpPr>
        <p:spPr>
          <a:xfrm rot="16200000" flipH="1">
            <a:off x="6632737" y="4551752"/>
            <a:ext cx="159556" cy="1561613"/>
          </a:xfrm>
          <a:prstGeom prst="rightBrace">
            <a:avLst>
              <a:gd name="adj1" fmla="val 12824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6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1" grpId="0"/>
      <p:bldP spid="7" grpId="0"/>
      <p:bldP spid="13" grpId="0"/>
      <p:bldP spid="15" grpId="0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D79AC65-5A65-47D6-BA8F-7DF6CFA485E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Regularizers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b="1" dirty="0"/>
                  <a:t>  Priors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D79AC65-5A65-47D6-BA8F-7DF6CFA485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q">
            <a:extLst>
              <a:ext uri="{FF2B5EF4-FFF2-40B4-BE49-F238E27FC236}">
                <a16:creationId xmlns:a16="http://schemas.microsoft.com/office/drawing/2014/main" id="{F180F86D-2DB9-4333-B7DB-4A2AA8E85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" b="249"/>
          <a:stretch/>
        </p:blipFill>
        <p:spPr>
          <a:xfrm>
            <a:off x="951278" y="2253658"/>
            <a:ext cx="1179397" cy="1021506"/>
          </a:xfrm>
          <a:custGeom>
            <a:avLst/>
            <a:gdLst>
              <a:gd name="connsiteX0" fmla="*/ 564013 w 1179397"/>
              <a:gd name="connsiteY0" fmla="*/ 0 h 1021506"/>
              <a:gd name="connsiteX1" fmla="*/ 881527 w 1179397"/>
              <a:gd name="connsiteY1" fmla="*/ 0 h 1021506"/>
              <a:gd name="connsiteX2" fmla="*/ 929423 w 1179397"/>
              <a:gd name="connsiteY2" fmla="*/ 34543 h 1021506"/>
              <a:gd name="connsiteX3" fmla="*/ 1154451 w 1179397"/>
              <a:gd name="connsiteY3" fmla="*/ 667908 h 1021506"/>
              <a:gd name="connsiteX4" fmla="*/ 373401 w 1179397"/>
              <a:gd name="connsiteY4" fmla="*/ 1016548 h 1021506"/>
              <a:gd name="connsiteX5" fmla="*/ 11451 w 1179397"/>
              <a:gd name="connsiteY5" fmla="*/ 467883 h 1021506"/>
              <a:gd name="connsiteX6" fmla="*/ 466214 w 1179397"/>
              <a:gd name="connsiteY6" fmla="*/ 50735 h 1021506"/>
              <a:gd name="connsiteX7" fmla="*/ 564013 w 1179397"/>
              <a:gd name="connsiteY7" fmla="*/ 0 h 102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9397" h="1021506">
                <a:moveTo>
                  <a:pt x="564013" y="0"/>
                </a:moveTo>
                <a:lnTo>
                  <a:pt x="881527" y="0"/>
                </a:lnTo>
                <a:lnTo>
                  <a:pt x="929423" y="34543"/>
                </a:lnTo>
                <a:cubicBezTo>
                  <a:pt x="1090157" y="175376"/>
                  <a:pt x="1240176" y="455468"/>
                  <a:pt x="1154451" y="667908"/>
                </a:cubicBezTo>
                <a:cubicBezTo>
                  <a:pt x="944901" y="913062"/>
                  <a:pt x="563901" y="1049886"/>
                  <a:pt x="373401" y="1016548"/>
                </a:cubicBezTo>
                <a:cubicBezTo>
                  <a:pt x="182901" y="983211"/>
                  <a:pt x="-55224" y="646009"/>
                  <a:pt x="11451" y="467883"/>
                </a:cubicBezTo>
                <a:cubicBezTo>
                  <a:pt x="53123" y="356554"/>
                  <a:pt x="265947" y="168204"/>
                  <a:pt x="466214" y="50735"/>
                </a:cubicBezTo>
                <a:lnTo>
                  <a:pt x="564013" y="0"/>
                </a:lnTo>
                <a:close/>
              </a:path>
            </a:pathLst>
          </a:custGeom>
        </p:spPr>
      </p:pic>
      <p:pic>
        <p:nvPicPr>
          <p:cNvPr id="29" name="p">
            <a:extLst>
              <a:ext uri="{FF2B5EF4-FFF2-40B4-BE49-F238E27FC236}">
                <a16:creationId xmlns:a16="http://schemas.microsoft.com/office/drawing/2014/main" id="{E3736328-0997-4535-B8D7-015B6E89D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6438" y1="41438" x2="44384" y2="60616"/>
                        <a14:foregroundMark x1="44384" y1="60616" x2="38082" y2="52740"/>
                        <a14:foregroundMark x1="60000" y1="17808" x2="63425" y2="40753"/>
                        <a14:foregroundMark x1="59041" y1="34247" x2="49726" y2="50342"/>
                        <a14:foregroundMark x1="49726" y1="50342" x2="65753" y2="46575"/>
                        <a14:foregroundMark x1="65753" y1="46575" x2="60822" y2="19521"/>
                        <a14:foregroundMark x1="60822" y1="19521" x2="56438" y2="19178"/>
                        <a14:foregroundMark x1="58082" y1="17808" x2="61370" y2="51370"/>
                        <a14:foregroundMark x1="61370" y1="51370" x2="72055" y2="39384"/>
                        <a14:foregroundMark x1="72055" y1="39384" x2="59863" y2="19178"/>
                        <a14:foregroundMark x1="59863" y1="19178" x2="57123" y2="17808"/>
                        <a14:foregroundMark x1="57123" y1="17808" x2="49315" y2="45890"/>
                        <a14:foregroundMark x1="49315" y1="45890" x2="48904" y2="50342"/>
                        <a14:foregroundMark x1="59589" y1="26370" x2="66027" y2="26370"/>
                        <a14:foregroundMark x1="58356" y1="48630" x2="70822" y2="47945"/>
                        <a14:foregroundMark x1="69178" y1="19178" x2="57260" y2="21233"/>
                        <a14:foregroundMark x1="57260" y1="21233" x2="57808" y2="22603"/>
                        <a14:foregroundMark x1="63836" y1="16781" x2="59041" y2="22603"/>
                        <a14:foregroundMark x1="63151" y1="14726" x2="59041" y2="12329"/>
                        <a14:foregroundMark x1="59589" y1="21575" x2="56164" y2="11301"/>
                        <a14:foregroundMark x1="54247" y1="53425" x2="51781" y2="59932"/>
                        <a14:foregroundMark x1="63425" y1="41438" x2="60959" y2="55822"/>
                        <a14:foregroundMark x1="64110" y1="49315" x2="65342" y2="58219"/>
                        <a14:foregroundMark x1="46986" y1="40068" x2="41507" y2="37671"/>
                        <a14:foregroundMark x1="41507" y1="38356" x2="34932" y2="66438"/>
                        <a14:foregroundMark x1="34932" y1="66438" x2="46301" y2="70890"/>
                        <a14:foregroundMark x1="75205" y1="22603" x2="71370" y2="16781"/>
                        <a14:backgroundMark x1="18356" y1="13014" x2="24521" y2="66781"/>
                        <a14:backgroundMark x1="24521" y1="66781" x2="34110" y2="89041"/>
                        <a14:backgroundMark x1="34110" y1="89041" x2="7808" y2="87329"/>
                        <a14:backgroundMark x1="7808" y1="87329" x2="9452" y2="39726"/>
                        <a14:backgroundMark x1="9452" y1="39726" x2="21918" y2="26370"/>
                        <a14:backgroundMark x1="21918" y1="26370" x2="22877" y2="28082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38878" y="2253658"/>
            <a:ext cx="4366969" cy="1746788"/>
          </a:xfrm>
          <a:custGeom>
            <a:avLst/>
            <a:gdLst>
              <a:gd name="connsiteX0" fmla="*/ 1193927 w 4366969"/>
              <a:gd name="connsiteY0" fmla="*/ 0 h 1746788"/>
              <a:gd name="connsiteX1" fmla="*/ 4366969 w 4366969"/>
              <a:gd name="connsiteY1" fmla="*/ 0 h 1746788"/>
              <a:gd name="connsiteX2" fmla="*/ 4366969 w 4366969"/>
              <a:gd name="connsiteY2" fmla="*/ 49181 h 1746788"/>
              <a:gd name="connsiteX3" fmla="*/ 3982175 w 4366969"/>
              <a:gd name="connsiteY3" fmla="*/ 49181 h 1746788"/>
              <a:gd name="connsiteX4" fmla="*/ 3982175 w 4366969"/>
              <a:gd name="connsiteY4" fmla="*/ 1667037 h 1746788"/>
              <a:gd name="connsiteX5" fmla="*/ 4366969 w 4366969"/>
              <a:gd name="connsiteY5" fmla="*/ 1667037 h 1746788"/>
              <a:gd name="connsiteX6" fmla="*/ 4366969 w 4366969"/>
              <a:gd name="connsiteY6" fmla="*/ 1746788 h 1746788"/>
              <a:gd name="connsiteX7" fmla="*/ 0 w 4366969"/>
              <a:gd name="connsiteY7" fmla="*/ 1746788 h 1746788"/>
              <a:gd name="connsiteX8" fmla="*/ 0 w 4366969"/>
              <a:gd name="connsiteY8" fmla="*/ 1684247 h 1746788"/>
              <a:gd name="connsiteX9" fmla="*/ 379031 w 4366969"/>
              <a:gd name="connsiteY9" fmla="*/ 1684247 h 1746788"/>
              <a:gd name="connsiteX10" fmla="*/ 379031 w 4366969"/>
              <a:gd name="connsiteY10" fmla="*/ 745828 h 1746788"/>
              <a:gd name="connsiteX11" fmla="*/ 408385 w 4366969"/>
              <a:gd name="connsiteY11" fmla="*/ 796511 h 1746788"/>
              <a:gd name="connsiteX12" fmla="*/ 685801 w 4366969"/>
              <a:gd name="connsiteY12" fmla="*/ 1016548 h 1746788"/>
              <a:gd name="connsiteX13" fmla="*/ 1466851 w 4366969"/>
              <a:gd name="connsiteY13" fmla="*/ 667908 h 1746788"/>
              <a:gd name="connsiteX14" fmla="*/ 1241823 w 4366969"/>
              <a:gd name="connsiteY14" fmla="*/ 34543 h 1746788"/>
              <a:gd name="connsiteX15" fmla="*/ 1193927 w 4366969"/>
              <a:gd name="connsiteY15" fmla="*/ 0 h 174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66969" h="1746788">
                <a:moveTo>
                  <a:pt x="1193927" y="0"/>
                </a:moveTo>
                <a:lnTo>
                  <a:pt x="4366969" y="0"/>
                </a:lnTo>
                <a:lnTo>
                  <a:pt x="4366969" y="49181"/>
                </a:lnTo>
                <a:lnTo>
                  <a:pt x="3982175" y="49181"/>
                </a:lnTo>
                <a:lnTo>
                  <a:pt x="3982175" y="1667037"/>
                </a:lnTo>
                <a:lnTo>
                  <a:pt x="4366969" y="1667037"/>
                </a:lnTo>
                <a:lnTo>
                  <a:pt x="4366969" y="1746788"/>
                </a:lnTo>
                <a:lnTo>
                  <a:pt x="0" y="1746788"/>
                </a:lnTo>
                <a:lnTo>
                  <a:pt x="0" y="1684247"/>
                </a:lnTo>
                <a:lnTo>
                  <a:pt x="379031" y="1684247"/>
                </a:lnTo>
                <a:lnTo>
                  <a:pt x="379031" y="745828"/>
                </a:lnTo>
                <a:lnTo>
                  <a:pt x="408385" y="796511"/>
                </a:lnTo>
                <a:cubicBezTo>
                  <a:pt x="483395" y="907245"/>
                  <a:pt x="590551" y="999880"/>
                  <a:pt x="685801" y="1016548"/>
                </a:cubicBezTo>
                <a:cubicBezTo>
                  <a:pt x="876301" y="1049886"/>
                  <a:pt x="1257301" y="913062"/>
                  <a:pt x="1466851" y="667908"/>
                </a:cubicBezTo>
                <a:cubicBezTo>
                  <a:pt x="1552576" y="455468"/>
                  <a:pt x="1402557" y="175376"/>
                  <a:pt x="1241823" y="34543"/>
                </a:cubicBezTo>
                <a:lnTo>
                  <a:pt x="1193927" y="0"/>
                </a:lnTo>
                <a:close/>
              </a:path>
            </a:pathLst>
          </a:custGeom>
        </p:spPr>
      </p:pic>
      <p:pic>
        <p:nvPicPr>
          <p:cNvPr id="23" name="red regularizer">
            <a:extLst>
              <a:ext uri="{FF2B5EF4-FFF2-40B4-BE49-F238E27FC236}">
                <a16:creationId xmlns:a16="http://schemas.microsoft.com/office/drawing/2014/main" id="{E0063ECE-325C-4FCE-9C9D-FA05A9964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r="56"/>
          <a:stretch/>
        </p:blipFill>
        <p:spPr>
          <a:xfrm>
            <a:off x="8506111" y="2718207"/>
            <a:ext cx="1498069" cy="823040"/>
          </a:xfrm>
          <a:custGeom>
            <a:avLst/>
            <a:gdLst>
              <a:gd name="connsiteX0" fmla="*/ 0 w 1498069"/>
              <a:gd name="connsiteY0" fmla="*/ 0 h 823040"/>
              <a:gd name="connsiteX1" fmla="*/ 1498069 w 1498069"/>
              <a:gd name="connsiteY1" fmla="*/ 0 h 823040"/>
              <a:gd name="connsiteX2" fmla="*/ 1498069 w 1498069"/>
              <a:gd name="connsiteY2" fmla="*/ 823040 h 823040"/>
              <a:gd name="connsiteX3" fmla="*/ 0 w 1498069"/>
              <a:gd name="connsiteY3" fmla="*/ 823040 h 823040"/>
              <a:gd name="connsiteX4" fmla="*/ 0 w 1498069"/>
              <a:gd name="connsiteY4" fmla="*/ 0 h 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8069" h="823040">
                <a:moveTo>
                  <a:pt x="0" y="0"/>
                </a:moveTo>
                <a:lnTo>
                  <a:pt x="1498069" y="0"/>
                </a:lnTo>
                <a:lnTo>
                  <a:pt x="1498069" y="823040"/>
                </a:lnTo>
                <a:lnTo>
                  <a:pt x="0" y="8230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7" name="&gt;&gt;">
            <a:extLst>
              <a:ext uri="{FF2B5EF4-FFF2-40B4-BE49-F238E27FC236}">
                <a16:creationId xmlns:a16="http://schemas.microsoft.com/office/drawing/2014/main" id="{D84CA1E0-9C48-4CFE-949F-6A8F1C6F02F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1189" t="2816" b="4566"/>
          <a:stretch>
            <a:fillRect/>
          </a:stretch>
        </p:blipFill>
        <p:spPr>
          <a:xfrm>
            <a:off x="4621053" y="2302839"/>
            <a:ext cx="384794" cy="1617856"/>
          </a:xfrm>
          <a:custGeom>
            <a:avLst/>
            <a:gdLst>
              <a:gd name="connsiteX0" fmla="*/ 0 w 384794"/>
              <a:gd name="connsiteY0" fmla="*/ 0 h 1617856"/>
              <a:gd name="connsiteX1" fmla="*/ 384794 w 384794"/>
              <a:gd name="connsiteY1" fmla="*/ 0 h 1617856"/>
              <a:gd name="connsiteX2" fmla="*/ 384794 w 384794"/>
              <a:gd name="connsiteY2" fmla="*/ 1617856 h 1617856"/>
              <a:gd name="connsiteX3" fmla="*/ 0 w 384794"/>
              <a:gd name="connsiteY3" fmla="*/ 1617856 h 1617856"/>
              <a:gd name="connsiteX4" fmla="*/ 0 w 384794"/>
              <a:gd name="connsiteY4" fmla="*/ 0 h 1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794" h="1617856">
                <a:moveTo>
                  <a:pt x="0" y="0"/>
                </a:moveTo>
                <a:lnTo>
                  <a:pt x="384794" y="0"/>
                </a:lnTo>
                <a:lnTo>
                  <a:pt x="384794" y="1617856"/>
                </a:lnTo>
                <a:lnTo>
                  <a:pt x="0" y="161785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5" name="&lt;&lt;">
            <a:extLst>
              <a:ext uri="{FF2B5EF4-FFF2-40B4-BE49-F238E27FC236}">
                <a16:creationId xmlns:a16="http://schemas.microsoft.com/office/drawing/2014/main" id="{4D4042C7-DB91-4022-9E48-2AEC4CD1D9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801" r="91321" b="3580"/>
          <a:stretch>
            <a:fillRect/>
          </a:stretch>
        </p:blipFill>
        <p:spPr>
          <a:xfrm>
            <a:off x="638878" y="2320049"/>
            <a:ext cx="379031" cy="1617856"/>
          </a:xfrm>
          <a:custGeom>
            <a:avLst/>
            <a:gdLst>
              <a:gd name="connsiteX0" fmla="*/ 0 w 379031"/>
              <a:gd name="connsiteY0" fmla="*/ 0 h 1617856"/>
              <a:gd name="connsiteX1" fmla="*/ 379031 w 379031"/>
              <a:gd name="connsiteY1" fmla="*/ 0 h 1617856"/>
              <a:gd name="connsiteX2" fmla="*/ 379031 w 379031"/>
              <a:gd name="connsiteY2" fmla="*/ 313064 h 1617856"/>
              <a:gd name="connsiteX3" fmla="*/ 347142 w 379031"/>
              <a:gd name="connsiteY3" fmla="*/ 356422 h 1617856"/>
              <a:gd name="connsiteX4" fmla="*/ 323851 w 379031"/>
              <a:gd name="connsiteY4" fmla="*/ 401492 h 1617856"/>
              <a:gd name="connsiteX5" fmla="*/ 358844 w 379031"/>
              <a:gd name="connsiteY5" fmla="*/ 644581 h 1617856"/>
              <a:gd name="connsiteX6" fmla="*/ 379031 w 379031"/>
              <a:gd name="connsiteY6" fmla="*/ 679437 h 1617856"/>
              <a:gd name="connsiteX7" fmla="*/ 379031 w 379031"/>
              <a:gd name="connsiteY7" fmla="*/ 1617856 h 1617856"/>
              <a:gd name="connsiteX8" fmla="*/ 0 w 379031"/>
              <a:gd name="connsiteY8" fmla="*/ 1617856 h 1617856"/>
              <a:gd name="connsiteX9" fmla="*/ 0 w 379031"/>
              <a:gd name="connsiteY9" fmla="*/ 0 h 1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031" h="1617856">
                <a:moveTo>
                  <a:pt x="0" y="0"/>
                </a:moveTo>
                <a:lnTo>
                  <a:pt x="379031" y="0"/>
                </a:lnTo>
                <a:lnTo>
                  <a:pt x="379031" y="313064"/>
                </a:lnTo>
                <a:lnTo>
                  <a:pt x="347142" y="356422"/>
                </a:lnTo>
                <a:cubicBezTo>
                  <a:pt x="336943" y="372456"/>
                  <a:pt x="329060" y="387576"/>
                  <a:pt x="323851" y="401492"/>
                </a:cubicBezTo>
                <a:cubicBezTo>
                  <a:pt x="298848" y="468289"/>
                  <a:pt x="316707" y="557457"/>
                  <a:pt x="358844" y="644581"/>
                </a:cubicBezTo>
                <a:lnTo>
                  <a:pt x="379031" y="679437"/>
                </a:lnTo>
                <a:lnTo>
                  <a:pt x="379031" y="1617856"/>
                </a:lnTo>
                <a:lnTo>
                  <a:pt x="0" y="161785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xent">
            <a:extLst>
              <a:ext uri="{FF2B5EF4-FFF2-40B4-BE49-F238E27FC236}">
                <a16:creationId xmlns:a16="http://schemas.microsoft.com/office/drawing/2014/main" id="{1ABDB23A-324C-451C-945F-61AD788A29D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" r="46812"/>
          <a:stretch/>
        </p:blipFill>
        <p:spPr>
          <a:xfrm>
            <a:off x="5736720" y="2720721"/>
            <a:ext cx="2280103" cy="823040"/>
          </a:xfrm>
          <a:custGeom>
            <a:avLst/>
            <a:gdLst>
              <a:gd name="connsiteX0" fmla="*/ 0 w 2592275"/>
              <a:gd name="connsiteY0" fmla="*/ 0 h 823040"/>
              <a:gd name="connsiteX1" fmla="*/ 2592275 w 2592275"/>
              <a:gd name="connsiteY1" fmla="*/ 0 h 823040"/>
              <a:gd name="connsiteX2" fmla="*/ 2592275 w 2592275"/>
              <a:gd name="connsiteY2" fmla="*/ 823040 h 823040"/>
              <a:gd name="connsiteX3" fmla="*/ 0 w 2592275"/>
              <a:gd name="connsiteY3" fmla="*/ 823040 h 823040"/>
              <a:gd name="connsiteX4" fmla="*/ 0 w 2592275"/>
              <a:gd name="connsiteY4" fmla="*/ 0 h 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275" h="823040">
                <a:moveTo>
                  <a:pt x="0" y="0"/>
                </a:moveTo>
                <a:lnTo>
                  <a:pt x="2592275" y="0"/>
                </a:lnTo>
                <a:lnTo>
                  <a:pt x="2592275" y="823040"/>
                </a:lnTo>
                <a:lnTo>
                  <a:pt x="0" y="82304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" name="=">
            <a:extLst>
              <a:ext uri="{FF2B5EF4-FFF2-40B4-BE49-F238E27FC236}">
                <a16:creationId xmlns:a16="http://schemas.microsoft.com/office/drawing/2014/main" id="{18545411-4464-4616-A6ED-2AEA2E66592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5079" y="2927142"/>
            <a:ext cx="497617" cy="410198"/>
          </a:xfrm>
          <a:prstGeom prst="rect">
            <a:avLst/>
          </a:prstGeom>
        </p:spPr>
      </p:pic>
      <p:pic>
        <p:nvPicPr>
          <p:cNvPr id="12" name="-H(D)">
            <a:extLst>
              <a:ext uri="{FF2B5EF4-FFF2-40B4-BE49-F238E27FC236}">
                <a16:creationId xmlns:a16="http://schemas.microsoft.com/office/drawing/2014/main" id="{F959A5FE-3A6B-4485-A17F-6AF8D711A3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6968" y="2958183"/>
            <a:ext cx="947123" cy="316981"/>
          </a:xfrm>
          <a:prstGeom prst="rect">
            <a:avLst/>
          </a:prstGeom>
        </p:spPr>
      </p:pic>
      <p:pic>
        <p:nvPicPr>
          <p:cNvPr id="3074" name="p(Y|X)">
            <a:extLst>
              <a:ext uri="{FF2B5EF4-FFF2-40B4-BE49-F238E27FC236}">
                <a16:creationId xmlns:a16="http://schemas.microsoft.com/office/drawing/2014/main" id="{2ADE19D3-7821-4FB9-82CB-0B9F7324D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473" y="568837"/>
            <a:ext cx="685799" cy="22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&quot;paramaterized model&quot;">
            <a:extLst>
              <a:ext uri="{FF2B5EF4-FFF2-40B4-BE49-F238E27FC236}">
                <a16:creationId xmlns:a16="http://schemas.microsoft.com/office/drawing/2014/main" id="{0B913943-CF99-4BF4-B803-365082DE0DB0}"/>
              </a:ext>
            </a:extLst>
          </p:cNvPr>
          <p:cNvSpPr txBox="1"/>
          <p:nvPr/>
        </p:nvSpPr>
        <p:spPr>
          <a:xfrm>
            <a:off x="9152385" y="470758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parameterized model</a:t>
            </a:r>
          </a:p>
        </p:txBody>
      </p:sp>
      <p:pic>
        <p:nvPicPr>
          <p:cNvPr id="3076" name="q(\Theta)">
            <a:extLst>
              <a:ext uri="{FF2B5EF4-FFF2-40B4-BE49-F238E27FC236}">
                <a16:creationId xmlns:a16="http://schemas.microsoft.com/office/drawing/2014/main" id="{80BCC205-24C9-47FD-AF78-A1BE0AB64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78608" y="1522638"/>
            <a:ext cx="425903" cy="22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D(Y)">
            <a:extLst>
              <a:ext uri="{FF2B5EF4-FFF2-40B4-BE49-F238E27FC236}">
                <a16:creationId xmlns:a16="http://schemas.microsoft.com/office/drawing/2014/main" id="{A4D54D29-2707-427A-893B-E7B6AAE94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322" y="906468"/>
            <a:ext cx="511670" cy="22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&quot;trusted emperical dist&quot;">
            <a:extLst>
              <a:ext uri="{FF2B5EF4-FFF2-40B4-BE49-F238E27FC236}">
                <a16:creationId xmlns:a16="http://schemas.microsoft.com/office/drawing/2014/main" id="{BABE3BA4-D44F-4F54-80AD-139C27BD6D82}"/>
              </a:ext>
            </a:extLst>
          </p:cNvPr>
          <p:cNvSpPr txBox="1"/>
          <p:nvPr/>
        </p:nvSpPr>
        <p:spPr>
          <a:xfrm>
            <a:off x="9152385" y="803724"/>
            <a:ext cx="3039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trusted empirical distribution</a:t>
            </a:r>
          </a:p>
        </p:txBody>
      </p:sp>
      <p:sp>
        <p:nvSpPr>
          <p:cNvPr id="31" name="&quot;prior over params&quot;">
            <a:extLst>
              <a:ext uri="{FF2B5EF4-FFF2-40B4-BE49-F238E27FC236}">
                <a16:creationId xmlns:a16="http://schemas.microsoft.com/office/drawing/2014/main" id="{FA5E6190-3908-44B9-B6F1-1C18E44108C1}"/>
              </a:ext>
            </a:extLst>
          </p:cNvPr>
          <p:cNvSpPr txBox="1"/>
          <p:nvPr/>
        </p:nvSpPr>
        <p:spPr>
          <a:xfrm>
            <a:off x="9152385" y="1445179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over parameters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F5A3B0-1F9D-439D-BFCE-D8ECDCF43F79}"/>
              </a:ext>
            </a:extLst>
          </p:cNvPr>
          <p:cNvSpPr txBox="1"/>
          <p:nvPr/>
        </p:nvSpPr>
        <p:spPr>
          <a:xfrm>
            <a:off x="4860872" y="1267793"/>
            <a:ext cx="2007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Distributions over </a:t>
            </a:r>
          </a:p>
          <a:p>
            <a:pPr algn="ctr"/>
            <a:r>
              <a:rPr lang="en-US" dirty="0"/>
              <a:t>model parameters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285F3D-1556-46B0-A8AF-28AFF85C6F5E}"/>
              </a:ext>
            </a:extLst>
          </p:cNvPr>
          <p:cNvSpPr txBox="1"/>
          <p:nvPr/>
        </p:nvSpPr>
        <p:spPr>
          <a:xfrm>
            <a:off x="763982" y="1311340"/>
            <a:ext cx="3108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Terms added to loss functions</a:t>
            </a:r>
            <a:br>
              <a:rPr lang="en-US" dirty="0"/>
            </a:br>
            <a:r>
              <a:rPr lang="en-US" dirty="0"/>
              <a:t>to incentivize “simple models”</a:t>
            </a:r>
          </a:p>
        </p:txBody>
      </p:sp>
      <p:pic>
        <p:nvPicPr>
          <p:cNvPr id="4098" name="plus">
            <a:extLst>
              <a:ext uri="{FF2B5EF4-FFF2-40B4-BE49-F238E27FC236}">
                <a16:creationId xmlns:a16="http://schemas.microsoft.com/office/drawing/2014/main" id="{D859A7E6-8518-4BD6-9CBC-BF0A48ABB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067" y="3022275"/>
            <a:ext cx="218812" cy="214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D4D3B-237A-4A75-AB26-D46FAF9B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25</a:t>
            </a:fld>
            <a:endParaRPr lang="en-US"/>
          </a:p>
        </p:txBody>
      </p:sp>
      <p:pic>
        <p:nvPicPr>
          <p:cNvPr id="3" name="D!">
            <a:extLst>
              <a:ext uri="{FF2B5EF4-FFF2-40B4-BE49-F238E27FC236}">
                <a16:creationId xmlns:a16="http://schemas.microsoft.com/office/drawing/2014/main" id="{8C70C268-22BB-01E1-332E-803CB581FE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3206" t="52883" r="8428"/>
          <a:stretch/>
        </p:blipFill>
        <p:spPr>
          <a:xfrm>
            <a:off x="3412341" y="3157321"/>
            <a:ext cx="1238781" cy="823040"/>
          </a:xfrm>
          <a:prstGeom prst="rect">
            <a:avLst/>
          </a:prstGeom>
        </p:spPr>
      </p:pic>
      <p:pic>
        <p:nvPicPr>
          <p:cNvPr id="6" name="\theta">
            <a:extLst>
              <a:ext uri="{FF2B5EF4-FFF2-40B4-BE49-F238E27FC236}">
                <a16:creationId xmlns:a16="http://schemas.microsoft.com/office/drawing/2014/main" id="{1A5D2817-FF0F-0595-FDEC-0C87BC09FD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19" t="51733" r="68121"/>
          <a:stretch/>
        </p:blipFill>
        <p:spPr>
          <a:xfrm>
            <a:off x="1017909" y="3157320"/>
            <a:ext cx="1006987" cy="843125"/>
          </a:xfrm>
          <a:prstGeom prst="rect">
            <a:avLst/>
          </a:prstGeom>
        </p:spPr>
      </p:pic>
      <p:sp>
        <p:nvSpPr>
          <p:cNvPr id="7" name="&quot;trusted emperical dist&quot;">
            <a:extLst>
              <a:ext uri="{FF2B5EF4-FFF2-40B4-BE49-F238E27FC236}">
                <a16:creationId xmlns:a16="http://schemas.microsoft.com/office/drawing/2014/main" id="{D5A1D1D7-2AEC-4DCD-B0B0-9358D714A805}"/>
              </a:ext>
            </a:extLst>
          </p:cNvPr>
          <p:cNvSpPr txBox="1"/>
          <p:nvPr/>
        </p:nvSpPr>
        <p:spPr>
          <a:xfrm>
            <a:off x="9162750" y="1112213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setting</a:t>
            </a:r>
          </a:p>
        </p:txBody>
      </p:sp>
      <p:pic>
        <p:nvPicPr>
          <p:cNvPr id="1026" name="\theta symb">
            <a:extLst>
              <a:ext uri="{FF2B5EF4-FFF2-40B4-BE49-F238E27FC236}">
                <a16:creationId xmlns:a16="http://schemas.microsoft.com/office/drawing/2014/main" id="{1D519F6D-2F17-8140-347A-D2721700B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1212" y="1213381"/>
            <a:ext cx="120696" cy="20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CE2FD8-BFEB-DA2C-5567-CE5355473B47}"/>
              </a:ext>
            </a:extLst>
          </p:cNvPr>
          <p:cNvSpPr txBox="1"/>
          <p:nvPr/>
        </p:nvSpPr>
        <p:spPr>
          <a:xfrm>
            <a:off x="638878" y="4238102"/>
            <a:ext cx="540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example, using a (discretized) Gaussian as a prior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C28EEE86-513D-27A0-53F6-A9C9DD1F3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68025" y="4108508"/>
            <a:ext cx="2687336" cy="58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245C11-7146-09FA-9D89-268047A149EC}"/>
              </a:ext>
            </a:extLst>
          </p:cNvPr>
          <p:cNvSpPr txBox="1"/>
          <p:nvPr/>
        </p:nvSpPr>
        <p:spPr>
          <a:xfrm>
            <a:off x="8943272" y="4239618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  we get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CCA0BCB-D3AF-E87C-04B1-ABFCACED8F88}"/>
              </a:ext>
            </a:extLst>
          </p:cNvPr>
          <p:cNvGrpSpPr/>
          <p:nvPr/>
        </p:nvGrpSpPr>
        <p:grpSpPr>
          <a:xfrm>
            <a:off x="1738383" y="4839729"/>
            <a:ext cx="9382845" cy="1640319"/>
            <a:chOff x="1738383" y="4839729"/>
            <a:chExt cx="9382845" cy="164031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BBF7B23-6ACE-EAC7-9A2E-3FB7CB39E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38383" y="4839729"/>
              <a:ext cx="9382845" cy="1640319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902B329-B283-C08E-98AE-25F8B3DE2FDB}"/>
                </a:ext>
              </a:extLst>
            </p:cNvPr>
            <p:cNvGrpSpPr/>
            <p:nvPr/>
          </p:nvGrpSpPr>
          <p:grpSpPr>
            <a:xfrm>
              <a:off x="4403365" y="5261876"/>
              <a:ext cx="6453416" cy="1149145"/>
              <a:chOff x="4403365" y="5261876"/>
              <a:chExt cx="6453416" cy="114914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765FD12-037B-F436-C6F4-BC4DE02B1C67}"/>
                  </a:ext>
                </a:extLst>
              </p:cNvPr>
              <p:cNvSpPr/>
              <p:nvPr/>
            </p:nvSpPr>
            <p:spPr>
              <a:xfrm>
                <a:off x="4416065" y="5458329"/>
                <a:ext cx="125772" cy="213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94CB359-8912-3D3A-F57C-E4752E180F1E}"/>
                  </a:ext>
                </a:extLst>
              </p:cNvPr>
              <p:cNvSpPr/>
              <p:nvPr/>
            </p:nvSpPr>
            <p:spPr>
              <a:xfrm>
                <a:off x="4403365" y="6197657"/>
                <a:ext cx="125772" cy="213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F2982A3-194B-F20E-0CBD-BBCFB30C2FD0}"/>
                  </a:ext>
                </a:extLst>
              </p:cNvPr>
              <p:cNvSpPr/>
              <p:nvPr/>
            </p:nvSpPr>
            <p:spPr>
              <a:xfrm>
                <a:off x="7084063" y="5261876"/>
                <a:ext cx="125772" cy="213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ED6A442-D57C-C286-4479-B8A3841249C4}"/>
                  </a:ext>
                </a:extLst>
              </p:cNvPr>
              <p:cNvSpPr/>
              <p:nvPr/>
            </p:nvSpPr>
            <p:spPr>
              <a:xfrm>
                <a:off x="8002534" y="6163053"/>
                <a:ext cx="125772" cy="1508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DE840E1-B8D3-39A4-5011-0589FBD169B9}"/>
                  </a:ext>
                </a:extLst>
              </p:cNvPr>
              <p:cNvSpPr/>
              <p:nvPr/>
            </p:nvSpPr>
            <p:spPr>
              <a:xfrm>
                <a:off x="10731009" y="5768647"/>
                <a:ext cx="125772" cy="1423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3501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11BF-4E5F-46AB-8C8C-9BB9FA62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328" y="2411507"/>
            <a:ext cx="8192622" cy="1325563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STATISTICAL  DIVERGENCES</a:t>
            </a:r>
            <a:br>
              <a:rPr lang="en-US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as Inconsistencies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8D08E-C818-488D-9000-1E72A423D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63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16875-0DF1-444C-8CCA-43BC57B7D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Statistical Divergence</a:t>
            </a:r>
            <a:br>
              <a:rPr lang="en-US" b="1" dirty="0"/>
            </a:br>
            <a:r>
              <a:rPr lang="en-US" b="1" dirty="0"/>
              <a:t>	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as Inconsistency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55621D-D3CB-47EA-8C9C-813C6CAA6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4875" y="2022210"/>
                <a:ext cx="10515600" cy="419417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You believe both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Your inconsistency: a divergence between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55621D-D3CB-47EA-8C9C-813C6CAA6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4875" y="2022210"/>
                <a:ext cx="10515600" cy="4194175"/>
              </a:xfrm>
              <a:blipFill>
                <a:blip r:embed="rId3"/>
                <a:stretch>
                  <a:fillRect l="-754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2531B8E-487D-4694-A238-90B00AC68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135" y="3271378"/>
            <a:ext cx="2472146" cy="872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0B3FA0-35C7-4660-880B-24F4D3BE70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1189" t="2816" b="4566"/>
          <a:stretch>
            <a:fillRect/>
          </a:stretch>
        </p:blipFill>
        <p:spPr>
          <a:xfrm>
            <a:off x="7629281" y="3197561"/>
            <a:ext cx="275837" cy="1159749"/>
          </a:xfrm>
          <a:custGeom>
            <a:avLst/>
            <a:gdLst>
              <a:gd name="connsiteX0" fmla="*/ 0 w 384794"/>
              <a:gd name="connsiteY0" fmla="*/ 0 h 1617856"/>
              <a:gd name="connsiteX1" fmla="*/ 384794 w 384794"/>
              <a:gd name="connsiteY1" fmla="*/ 0 h 1617856"/>
              <a:gd name="connsiteX2" fmla="*/ 384794 w 384794"/>
              <a:gd name="connsiteY2" fmla="*/ 1617856 h 1617856"/>
              <a:gd name="connsiteX3" fmla="*/ 0 w 384794"/>
              <a:gd name="connsiteY3" fmla="*/ 1617856 h 1617856"/>
              <a:gd name="connsiteX4" fmla="*/ 0 w 384794"/>
              <a:gd name="connsiteY4" fmla="*/ 0 h 1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794" h="1617856">
                <a:moveTo>
                  <a:pt x="0" y="0"/>
                </a:moveTo>
                <a:lnTo>
                  <a:pt x="384794" y="0"/>
                </a:lnTo>
                <a:lnTo>
                  <a:pt x="384794" y="1617856"/>
                </a:lnTo>
                <a:lnTo>
                  <a:pt x="0" y="161785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1CB5C8-178E-45B1-A8A4-B4FCC3E21B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801" r="91321" b="3580"/>
          <a:stretch>
            <a:fillRect/>
          </a:stretch>
        </p:blipFill>
        <p:spPr>
          <a:xfrm>
            <a:off x="4844326" y="3197561"/>
            <a:ext cx="271706" cy="1159750"/>
          </a:xfrm>
          <a:custGeom>
            <a:avLst/>
            <a:gdLst>
              <a:gd name="connsiteX0" fmla="*/ 0 w 379031"/>
              <a:gd name="connsiteY0" fmla="*/ 0 h 1617856"/>
              <a:gd name="connsiteX1" fmla="*/ 379031 w 379031"/>
              <a:gd name="connsiteY1" fmla="*/ 0 h 1617856"/>
              <a:gd name="connsiteX2" fmla="*/ 379031 w 379031"/>
              <a:gd name="connsiteY2" fmla="*/ 313064 h 1617856"/>
              <a:gd name="connsiteX3" fmla="*/ 347142 w 379031"/>
              <a:gd name="connsiteY3" fmla="*/ 356422 h 1617856"/>
              <a:gd name="connsiteX4" fmla="*/ 323851 w 379031"/>
              <a:gd name="connsiteY4" fmla="*/ 401492 h 1617856"/>
              <a:gd name="connsiteX5" fmla="*/ 358844 w 379031"/>
              <a:gd name="connsiteY5" fmla="*/ 644581 h 1617856"/>
              <a:gd name="connsiteX6" fmla="*/ 379031 w 379031"/>
              <a:gd name="connsiteY6" fmla="*/ 679437 h 1617856"/>
              <a:gd name="connsiteX7" fmla="*/ 379031 w 379031"/>
              <a:gd name="connsiteY7" fmla="*/ 1617856 h 1617856"/>
              <a:gd name="connsiteX8" fmla="*/ 0 w 379031"/>
              <a:gd name="connsiteY8" fmla="*/ 1617856 h 1617856"/>
              <a:gd name="connsiteX9" fmla="*/ 0 w 379031"/>
              <a:gd name="connsiteY9" fmla="*/ 0 h 1617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031" h="1617856">
                <a:moveTo>
                  <a:pt x="0" y="0"/>
                </a:moveTo>
                <a:lnTo>
                  <a:pt x="379031" y="0"/>
                </a:lnTo>
                <a:lnTo>
                  <a:pt x="379031" y="313064"/>
                </a:lnTo>
                <a:lnTo>
                  <a:pt x="347142" y="356422"/>
                </a:lnTo>
                <a:cubicBezTo>
                  <a:pt x="336943" y="372456"/>
                  <a:pt x="329060" y="387576"/>
                  <a:pt x="323851" y="401492"/>
                </a:cubicBezTo>
                <a:cubicBezTo>
                  <a:pt x="298848" y="468289"/>
                  <a:pt x="316707" y="557457"/>
                  <a:pt x="358844" y="644581"/>
                </a:cubicBezTo>
                <a:lnTo>
                  <a:pt x="379031" y="679437"/>
                </a:lnTo>
                <a:lnTo>
                  <a:pt x="379031" y="1617856"/>
                </a:lnTo>
                <a:lnTo>
                  <a:pt x="0" y="161785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74C5ED-5768-4E45-B76E-2FD34D7CBE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042" y="3389556"/>
            <a:ext cx="2931181" cy="854119"/>
          </a:xfrm>
          <a:prstGeom prst="rect">
            <a:avLst/>
          </a:prstGeom>
        </p:spPr>
      </p:pic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089BAE37-6BCB-4C98-BB9C-FC546997B16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9934" y="3856920"/>
            <a:ext cx="396358" cy="262378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3BEC7239-20FB-48F8-9358-D9D3D10A716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88957" y="3856920"/>
            <a:ext cx="409404" cy="2990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548BC1-0579-472A-BD8D-9512F0A5C0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2857" y="4386237"/>
            <a:ext cx="6211007" cy="13384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6AB0A2-2BDD-4B97-BBE6-02157E1E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0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8E1C8E-A7A8-4397-B820-9452B31AA7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819580"/>
            <a:ext cx="9562289" cy="6038420"/>
          </a:xfrm>
          <a:custGeom>
            <a:avLst/>
            <a:gdLst>
              <a:gd name="connsiteX0" fmla="*/ 0 w 9562289"/>
              <a:gd name="connsiteY0" fmla="*/ 0 h 6038420"/>
              <a:gd name="connsiteX1" fmla="*/ 9562289 w 9562289"/>
              <a:gd name="connsiteY1" fmla="*/ 0 h 6038420"/>
              <a:gd name="connsiteX2" fmla="*/ 9562289 w 9562289"/>
              <a:gd name="connsiteY2" fmla="*/ 6038420 h 6038420"/>
              <a:gd name="connsiteX3" fmla="*/ 0 w 9562289"/>
              <a:gd name="connsiteY3" fmla="*/ 6038420 h 6038420"/>
              <a:gd name="connsiteX4" fmla="*/ 0 w 9562289"/>
              <a:gd name="connsiteY4" fmla="*/ 0 h 6038420"/>
              <a:gd name="connsiteX5" fmla="*/ 5999084 w 9562289"/>
              <a:gd name="connsiteY5" fmla="*/ 180475 h 6038420"/>
              <a:gd name="connsiteX6" fmla="*/ 5999084 w 9562289"/>
              <a:gd name="connsiteY6" fmla="*/ 1382562 h 6038420"/>
              <a:gd name="connsiteX7" fmla="*/ 8293550 w 9562289"/>
              <a:gd name="connsiteY7" fmla="*/ 1382562 h 6038420"/>
              <a:gd name="connsiteX8" fmla="*/ 8293550 w 9562289"/>
              <a:gd name="connsiteY8" fmla="*/ 180475 h 6038420"/>
              <a:gd name="connsiteX9" fmla="*/ 5999084 w 9562289"/>
              <a:gd name="connsiteY9" fmla="*/ 180475 h 603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62289" h="6038420">
                <a:moveTo>
                  <a:pt x="0" y="0"/>
                </a:moveTo>
                <a:lnTo>
                  <a:pt x="9562289" y="0"/>
                </a:lnTo>
                <a:lnTo>
                  <a:pt x="9562289" y="6038420"/>
                </a:lnTo>
                <a:lnTo>
                  <a:pt x="0" y="6038420"/>
                </a:lnTo>
                <a:lnTo>
                  <a:pt x="0" y="0"/>
                </a:lnTo>
                <a:close/>
                <a:moveTo>
                  <a:pt x="5999084" y="180475"/>
                </a:moveTo>
                <a:lnTo>
                  <a:pt x="5999084" y="1382562"/>
                </a:lnTo>
                <a:lnTo>
                  <a:pt x="8293550" y="1382562"/>
                </a:lnTo>
                <a:lnTo>
                  <a:pt x="8293550" y="180475"/>
                </a:lnTo>
                <a:lnTo>
                  <a:pt x="5999084" y="180475"/>
                </a:lnTo>
                <a:close/>
              </a:path>
            </a:pathLst>
          </a:cu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AE2A9AAC-9ACE-44D3-AF0B-2AF0A31697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6000" y="482781"/>
                <a:ext cx="4383741" cy="132556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Map of </a:t>
                </a:r>
                <a:br>
                  <a:rPr lang="en-US" b="1" dirty="0"/>
                </a:br>
                <a:r>
                  <a:rPr lang="en-US" sz="3600" dirty="0"/>
                  <a:t>as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 err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i="1" dirty="0" err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 err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600" dirty="0"/>
                  <a:t> vary</a:t>
                </a:r>
                <a:endParaRPr lang="en-US" sz="4000" i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Title 1">
                <a:extLst>
                  <a:ext uri="{FF2B5EF4-FFF2-40B4-BE49-F238E27FC236}">
                    <a16:creationId xmlns:a16="http://schemas.microsoft.com/office/drawing/2014/main" id="{AE2A9AAC-9ACE-44D3-AF0B-2AF0A31697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6000" y="482781"/>
                <a:ext cx="4383741" cy="1325563"/>
              </a:xfrm>
              <a:blipFill>
                <a:blip r:embed="rId3"/>
                <a:stretch>
                  <a:fillRect l="-5563" t="-9174" b="-11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F590FB3-279D-476E-B19B-73963852FB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9469" y="243991"/>
            <a:ext cx="2756462" cy="11511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9D0B7-1CAC-4ADF-A837-D8DDAACB3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54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8E1C8E-A7A8-4397-B820-9452B31AA7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52401" y="1295401"/>
            <a:ext cx="8989795" cy="5676900"/>
          </a:xfrm>
          <a:custGeom>
            <a:avLst/>
            <a:gdLst>
              <a:gd name="connsiteX0" fmla="*/ 0 w 9562289"/>
              <a:gd name="connsiteY0" fmla="*/ 0 h 6038420"/>
              <a:gd name="connsiteX1" fmla="*/ 9562289 w 9562289"/>
              <a:gd name="connsiteY1" fmla="*/ 0 h 6038420"/>
              <a:gd name="connsiteX2" fmla="*/ 9562289 w 9562289"/>
              <a:gd name="connsiteY2" fmla="*/ 6038420 h 6038420"/>
              <a:gd name="connsiteX3" fmla="*/ 0 w 9562289"/>
              <a:gd name="connsiteY3" fmla="*/ 6038420 h 6038420"/>
              <a:gd name="connsiteX4" fmla="*/ 0 w 9562289"/>
              <a:gd name="connsiteY4" fmla="*/ 0 h 6038420"/>
              <a:gd name="connsiteX5" fmla="*/ 5999084 w 9562289"/>
              <a:gd name="connsiteY5" fmla="*/ 180475 h 6038420"/>
              <a:gd name="connsiteX6" fmla="*/ 5999084 w 9562289"/>
              <a:gd name="connsiteY6" fmla="*/ 1382562 h 6038420"/>
              <a:gd name="connsiteX7" fmla="*/ 8293550 w 9562289"/>
              <a:gd name="connsiteY7" fmla="*/ 1382562 h 6038420"/>
              <a:gd name="connsiteX8" fmla="*/ 8293550 w 9562289"/>
              <a:gd name="connsiteY8" fmla="*/ 180475 h 6038420"/>
              <a:gd name="connsiteX9" fmla="*/ 5999084 w 9562289"/>
              <a:gd name="connsiteY9" fmla="*/ 180475 h 603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62289" h="6038420">
                <a:moveTo>
                  <a:pt x="0" y="0"/>
                </a:moveTo>
                <a:lnTo>
                  <a:pt x="9562289" y="0"/>
                </a:lnTo>
                <a:lnTo>
                  <a:pt x="9562289" y="6038420"/>
                </a:lnTo>
                <a:lnTo>
                  <a:pt x="0" y="6038420"/>
                </a:lnTo>
                <a:lnTo>
                  <a:pt x="0" y="0"/>
                </a:lnTo>
                <a:close/>
                <a:moveTo>
                  <a:pt x="5999084" y="180475"/>
                </a:moveTo>
                <a:lnTo>
                  <a:pt x="5999084" y="1382562"/>
                </a:lnTo>
                <a:lnTo>
                  <a:pt x="8293550" y="1382562"/>
                </a:lnTo>
                <a:lnTo>
                  <a:pt x="8293550" y="180475"/>
                </a:lnTo>
                <a:lnTo>
                  <a:pt x="5999084" y="180475"/>
                </a:lnTo>
                <a:close/>
              </a:path>
            </a:pathLst>
          </a:cu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E2A9AAC-9ACE-44D3-AF0B-2AF0A3169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651" y="331834"/>
            <a:ext cx="10515600" cy="1325563"/>
          </a:xfrm>
        </p:spPr>
        <p:txBody>
          <a:bodyPr/>
          <a:lstStyle/>
          <a:p>
            <a:r>
              <a:rPr lang="en-US" dirty="0"/>
              <a:t>By Monotonicity      …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B0873B-23DC-45C8-8EA9-7FE0C0267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8234" y="666329"/>
            <a:ext cx="6146800" cy="9211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Twice Bhattacharya Distance is no larger than forward or reverse KL.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E32FF2-2037-45FD-A517-E4274467D038}"/>
              </a:ext>
            </a:extLst>
          </p:cNvPr>
          <p:cNvCxnSpPr>
            <a:cxnSpLocks/>
          </p:cNvCxnSpPr>
          <p:nvPr/>
        </p:nvCxnSpPr>
        <p:spPr>
          <a:xfrm flipH="1" flipV="1">
            <a:off x="2160909" y="1587500"/>
            <a:ext cx="10057" cy="2430533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541705-398E-4C44-810F-FE56C28870A4}"/>
              </a:ext>
            </a:extLst>
          </p:cNvPr>
          <p:cNvCxnSpPr>
            <a:cxnSpLocks/>
          </p:cNvCxnSpPr>
          <p:nvPr/>
        </p:nvCxnSpPr>
        <p:spPr>
          <a:xfrm>
            <a:off x="2269922" y="4121195"/>
            <a:ext cx="5642178" cy="1108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BE8313E-433D-4531-994F-A073893D038C}"/>
              </a:ext>
            </a:extLst>
          </p:cNvPr>
          <p:cNvGrpSpPr/>
          <p:nvPr/>
        </p:nvGrpSpPr>
        <p:grpSpPr>
          <a:xfrm>
            <a:off x="1296199" y="3980894"/>
            <a:ext cx="6252889" cy="2511981"/>
            <a:chOff x="1032440" y="4372697"/>
            <a:chExt cx="4962912" cy="2164701"/>
          </a:xfrm>
          <a:solidFill>
            <a:schemeClr val="accent1">
              <a:lumMod val="75000"/>
              <a:alpha val="85098"/>
            </a:schemeClr>
          </a:solidFill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E6EE5AC4-6D90-48B7-B403-882D4C371885}"/>
                </a:ext>
              </a:extLst>
            </p:cNvPr>
            <p:cNvGrpSpPr/>
            <p:nvPr/>
          </p:nvGrpSpPr>
          <p:grpSpPr>
            <a:xfrm>
              <a:off x="3528346" y="4380461"/>
              <a:ext cx="2457621" cy="256077"/>
              <a:chOff x="2681384" y="4598146"/>
              <a:chExt cx="2457621" cy="256077"/>
            </a:xfrm>
            <a:grpFill/>
          </p:grpSpPr>
          <p:sp>
            <p:nvSpPr>
              <p:cNvPr id="74" name="Arrow: Chevron 73">
                <a:extLst>
                  <a:ext uri="{FF2B5EF4-FFF2-40B4-BE49-F238E27FC236}">
                    <a16:creationId xmlns:a16="http://schemas.microsoft.com/office/drawing/2014/main" id="{03171008-EEBC-4A0A-B64E-38FF6B186F09}"/>
                  </a:ext>
                </a:extLst>
              </p:cNvPr>
              <p:cNvSpPr/>
              <p:nvPr/>
            </p:nvSpPr>
            <p:spPr>
              <a:xfrm>
                <a:off x="2681384" y="4603377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Arrow: Chevron 74">
                <a:extLst>
                  <a:ext uri="{FF2B5EF4-FFF2-40B4-BE49-F238E27FC236}">
                    <a16:creationId xmlns:a16="http://schemas.microsoft.com/office/drawing/2014/main" id="{A427DD29-89B4-4E01-AC4D-6484432B1255}"/>
                  </a:ext>
                </a:extLst>
              </p:cNvPr>
              <p:cNvSpPr/>
              <p:nvPr/>
            </p:nvSpPr>
            <p:spPr>
              <a:xfrm>
                <a:off x="2989171" y="4598146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Arrow: Chevron 75">
                <a:extLst>
                  <a:ext uri="{FF2B5EF4-FFF2-40B4-BE49-F238E27FC236}">
                    <a16:creationId xmlns:a16="http://schemas.microsoft.com/office/drawing/2014/main" id="{22099505-C0B9-446D-B392-09017C85CD1B}"/>
                  </a:ext>
                </a:extLst>
              </p:cNvPr>
              <p:cNvSpPr/>
              <p:nvPr/>
            </p:nvSpPr>
            <p:spPr>
              <a:xfrm>
                <a:off x="3311337" y="4608441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Arrow: Chevron 76">
                <a:extLst>
                  <a:ext uri="{FF2B5EF4-FFF2-40B4-BE49-F238E27FC236}">
                    <a16:creationId xmlns:a16="http://schemas.microsoft.com/office/drawing/2014/main" id="{C41E6649-A176-4974-9244-F988C8E2BA24}"/>
                  </a:ext>
                </a:extLst>
              </p:cNvPr>
              <p:cNvSpPr/>
              <p:nvPr/>
            </p:nvSpPr>
            <p:spPr>
              <a:xfrm>
                <a:off x="3619124" y="4603210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Arrow: Chevron 77">
                <a:extLst>
                  <a:ext uri="{FF2B5EF4-FFF2-40B4-BE49-F238E27FC236}">
                    <a16:creationId xmlns:a16="http://schemas.microsoft.com/office/drawing/2014/main" id="{F888921F-71F4-4978-AC73-93E1EDB805C1}"/>
                  </a:ext>
                </a:extLst>
              </p:cNvPr>
              <p:cNvSpPr/>
              <p:nvPr/>
            </p:nvSpPr>
            <p:spPr>
              <a:xfrm>
                <a:off x="3941290" y="4608608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Arrow: Chevron 78">
                <a:extLst>
                  <a:ext uri="{FF2B5EF4-FFF2-40B4-BE49-F238E27FC236}">
                    <a16:creationId xmlns:a16="http://schemas.microsoft.com/office/drawing/2014/main" id="{37EA3673-14E7-4C2B-98D6-CFB4F7C9ED9A}"/>
                  </a:ext>
                </a:extLst>
              </p:cNvPr>
              <p:cNvSpPr/>
              <p:nvPr/>
            </p:nvSpPr>
            <p:spPr>
              <a:xfrm>
                <a:off x="4249077" y="4603377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Arrow: Chevron 79">
                <a:extLst>
                  <a:ext uri="{FF2B5EF4-FFF2-40B4-BE49-F238E27FC236}">
                    <a16:creationId xmlns:a16="http://schemas.microsoft.com/office/drawing/2014/main" id="{81A44BAC-82F4-431E-A3AD-D0664AB77CB5}"/>
                  </a:ext>
                </a:extLst>
              </p:cNvPr>
              <p:cNvSpPr/>
              <p:nvPr/>
            </p:nvSpPr>
            <p:spPr>
              <a:xfrm>
                <a:off x="4571243" y="4613672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Arrow: Chevron 80">
                <a:extLst>
                  <a:ext uri="{FF2B5EF4-FFF2-40B4-BE49-F238E27FC236}">
                    <a16:creationId xmlns:a16="http://schemas.microsoft.com/office/drawing/2014/main" id="{384DBBC8-FFAA-424E-8A8B-354405577C27}"/>
                  </a:ext>
                </a:extLst>
              </p:cNvPr>
              <p:cNvSpPr/>
              <p:nvPr/>
            </p:nvSpPr>
            <p:spPr>
              <a:xfrm>
                <a:off x="4879030" y="4608441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71ED0EA-9AFB-4184-A45B-B41D20CAACAD}"/>
                </a:ext>
              </a:extLst>
            </p:cNvPr>
            <p:cNvGrpSpPr/>
            <p:nvPr/>
          </p:nvGrpSpPr>
          <p:grpSpPr>
            <a:xfrm>
              <a:off x="1032440" y="4372697"/>
              <a:ext cx="2457621" cy="256077"/>
              <a:chOff x="2681384" y="4598146"/>
              <a:chExt cx="2457621" cy="256077"/>
            </a:xfrm>
            <a:grpFill/>
          </p:grpSpPr>
          <p:sp>
            <p:nvSpPr>
              <p:cNvPr id="84" name="Arrow: Chevron 83">
                <a:extLst>
                  <a:ext uri="{FF2B5EF4-FFF2-40B4-BE49-F238E27FC236}">
                    <a16:creationId xmlns:a16="http://schemas.microsoft.com/office/drawing/2014/main" id="{6595F145-BFC4-4F4C-8616-36D462135046}"/>
                  </a:ext>
                </a:extLst>
              </p:cNvPr>
              <p:cNvSpPr/>
              <p:nvPr/>
            </p:nvSpPr>
            <p:spPr>
              <a:xfrm>
                <a:off x="2681384" y="4603377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Arrow: Chevron 84">
                <a:extLst>
                  <a:ext uri="{FF2B5EF4-FFF2-40B4-BE49-F238E27FC236}">
                    <a16:creationId xmlns:a16="http://schemas.microsoft.com/office/drawing/2014/main" id="{3309B5B4-1E90-45AF-817A-2AC8079E163C}"/>
                  </a:ext>
                </a:extLst>
              </p:cNvPr>
              <p:cNvSpPr/>
              <p:nvPr/>
            </p:nvSpPr>
            <p:spPr>
              <a:xfrm>
                <a:off x="2989171" y="4598146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Arrow: Chevron 85">
                <a:extLst>
                  <a:ext uri="{FF2B5EF4-FFF2-40B4-BE49-F238E27FC236}">
                    <a16:creationId xmlns:a16="http://schemas.microsoft.com/office/drawing/2014/main" id="{89C18876-C322-484F-9E72-4FB255C015B4}"/>
                  </a:ext>
                </a:extLst>
              </p:cNvPr>
              <p:cNvSpPr/>
              <p:nvPr/>
            </p:nvSpPr>
            <p:spPr>
              <a:xfrm>
                <a:off x="3311337" y="4608441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Arrow: Chevron 86">
                <a:extLst>
                  <a:ext uri="{FF2B5EF4-FFF2-40B4-BE49-F238E27FC236}">
                    <a16:creationId xmlns:a16="http://schemas.microsoft.com/office/drawing/2014/main" id="{30A0F06D-9B23-4AA9-B23A-0BEA9C33194F}"/>
                  </a:ext>
                </a:extLst>
              </p:cNvPr>
              <p:cNvSpPr/>
              <p:nvPr/>
            </p:nvSpPr>
            <p:spPr>
              <a:xfrm>
                <a:off x="3619124" y="4603210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Arrow: Chevron 87">
                <a:extLst>
                  <a:ext uri="{FF2B5EF4-FFF2-40B4-BE49-F238E27FC236}">
                    <a16:creationId xmlns:a16="http://schemas.microsoft.com/office/drawing/2014/main" id="{5C14DB77-B984-472D-A501-88056F5BCF8A}"/>
                  </a:ext>
                </a:extLst>
              </p:cNvPr>
              <p:cNvSpPr/>
              <p:nvPr/>
            </p:nvSpPr>
            <p:spPr>
              <a:xfrm>
                <a:off x="3941290" y="4608608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Arrow: Chevron 88">
                <a:extLst>
                  <a:ext uri="{FF2B5EF4-FFF2-40B4-BE49-F238E27FC236}">
                    <a16:creationId xmlns:a16="http://schemas.microsoft.com/office/drawing/2014/main" id="{C11F2178-B07D-4012-9F2E-4D026B304100}"/>
                  </a:ext>
                </a:extLst>
              </p:cNvPr>
              <p:cNvSpPr/>
              <p:nvPr/>
            </p:nvSpPr>
            <p:spPr>
              <a:xfrm>
                <a:off x="4249077" y="4603377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Arrow: Chevron 89">
                <a:extLst>
                  <a:ext uri="{FF2B5EF4-FFF2-40B4-BE49-F238E27FC236}">
                    <a16:creationId xmlns:a16="http://schemas.microsoft.com/office/drawing/2014/main" id="{2792B34D-18E2-4AA4-9A39-4AF6C337070F}"/>
                  </a:ext>
                </a:extLst>
              </p:cNvPr>
              <p:cNvSpPr/>
              <p:nvPr/>
            </p:nvSpPr>
            <p:spPr>
              <a:xfrm>
                <a:off x="4571243" y="4613672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Arrow: Chevron 90">
                <a:extLst>
                  <a:ext uri="{FF2B5EF4-FFF2-40B4-BE49-F238E27FC236}">
                    <a16:creationId xmlns:a16="http://schemas.microsoft.com/office/drawing/2014/main" id="{BDEAA0D0-D5CC-4937-ADFD-AB2C6A44EFBA}"/>
                  </a:ext>
                </a:extLst>
              </p:cNvPr>
              <p:cNvSpPr/>
              <p:nvPr/>
            </p:nvSpPr>
            <p:spPr>
              <a:xfrm>
                <a:off x="4879030" y="4608441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EF13E1A-E40F-40D5-A676-5390833EFC59}"/>
                </a:ext>
              </a:extLst>
            </p:cNvPr>
            <p:cNvGrpSpPr/>
            <p:nvPr/>
          </p:nvGrpSpPr>
          <p:grpSpPr>
            <a:xfrm flipH="1">
              <a:off x="4456659" y="6267555"/>
              <a:ext cx="1538693" cy="254119"/>
              <a:chOff x="3619124" y="4603210"/>
              <a:chExt cx="1519881" cy="251013"/>
            </a:xfrm>
            <a:grpFill/>
          </p:grpSpPr>
          <p:sp>
            <p:nvSpPr>
              <p:cNvPr id="96" name="Arrow: Chevron 95">
                <a:extLst>
                  <a:ext uri="{FF2B5EF4-FFF2-40B4-BE49-F238E27FC236}">
                    <a16:creationId xmlns:a16="http://schemas.microsoft.com/office/drawing/2014/main" id="{BFCE38D5-22A5-4315-BA9F-ACAAB9077788}"/>
                  </a:ext>
                </a:extLst>
              </p:cNvPr>
              <p:cNvSpPr/>
              <p:nvPr/>
            </p:nvSpPr>
            <p:spPr>
              <a:xfrm>
                <a:off x="3619124" y="4603210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Arrow: Chevron 96">
                <a:extLst>
                  <a:ext uri="{FF2B5EF4-FFF2-40B4-BE49-F238E27FC236}">
                    <a16:creationId xmlns:a16="http://schemas.microsoft.com/office/drawing/2014/main" id="{6FD6462C-8B82-4897-8D3A-836D868E4994}"/>
                  </a:ext>
                </a:extLst>
              </p:cNvPr>
              <p:cNvSpPr/>
              <p:nvPr/>
            </p:nvSpPr>
            <p:spPr>
              <a:xfrm>
                <a:off x="3941290" y="4608608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Arrow: Chevron 97">
                <a:extLst>
                  <a:ext uri="{FF2B5EF4-FFF2-40B4-BE49-F238E27FC236}">
                    <a16:creationId xmlns:a16="http://schemas.microsoft.com/office/drawing/2014/main" id="{4906C79C-0793-4EEE-BDFA-5DFA8323AAE8}"/>
                  </a:ext>
                </a:extLst>
              </p:cNvPr>
              <p:cNvSpPr/>
              <p:nvPr/>
            </p:nvSpPr>
            <p:spPr>
              <a:xfrm>
                <a:off x="4249077" y="4603377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Arrow: Chevron 98">
                <a:extLst>
                  <a:ext uri="{FF2B5EF4-FFF2-40B4-BE49-F238E27FC236}">
                    <a16:creationId xmlns:a16="http://schemas.microsoft.com/office/drawing/2014/main" id="{51F9E1EB-4C15-4E6E-ADB7-C7229078FCC9}"/>
                  </a:ext>
                </a:extLst>
              </p:cNvPr>
              <p:cNvSpPr/>
              <p:nvPr/>
            </p:nvSpPr>
            <p:spPr>
              <a:xfrm>
                <a:off x="4571243" y="4613672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Arrow: Chevron 99">
                <a:extLst>
                  <a:ext uri="{FF2B5EF4-FFF2-40B4-BE49-F238E27FC236}">
                    <a16:creationId xmlns:a16="http://schemas.microsoft.com/office/drawing/2014/main" id="{27CF9B81-284D-47F0-897B-EA6786E69FBF}"/>
                  </a:ext>
                </a:extLst>
              </p:cNvPr>
              <p:cNvSpPr/>
              <p:nvPr/>
            </p:nvSpPr>
            <p:spPr>
              <a:xfrm>
                <a:off x="4879030" y="4608441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0CAD6F9-0CCE-4360-8C29-3947F4BEFF83}"/>
                </a:ext>
              </a:extLst>
            </p:cNvPr>
            <p:cNvGrpSpPr/>
            <p:nvPr/>
          </p:nvGrpSpPr>
          <p:grpSpPr>
            <a:xfrm flipH="1">
              <a:off x="1938254" y="6278152"/>
              <a:ext cx="2488039" cy="259246"/>
              <a:chOff x="2681384" y="4598146"/>
              <a:chExt cx="2457621" cy="256077"/>
            </a:xfrm>
            <a:grpFill/>
          </p:grpSpPr>
          <p:sp>
            <p:nvSpPr>
              <p:cNvPr id="102" name="Arrow: Chevron 101">
                <a:extLst>
                  <a:ext uri="{FF2B5EF4-FFF2-40B4-BE49-F238E27FC236}">
                    <a16:creationId xmlns:a16="http://schemas.microsoft.com/office/drawing/2014/main" id="{69621BA5-343E-4C5C-BCA2-392433831B2C}"/>
                  </a:ext>
                </a:extLst>
              </p:cNvPr>
              <p:cNvSpPr/>
              <p:nvPr/>
            </p:nvSpPr>
            <p:spPr>
              <a:xfrm>
                <a:off x="2681384" y="4603377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Arrow: Chevron 102">
                <a:extLst>
                  <a:ext uri="{FF2B5EF4-FFF2-40B4-BE49-F238E27FC236}">
                    <a16:creationId xmlns:a16="http://schemas.microsoft.com/office/drawing/2014/main" id="{AACB9EF2-4C39-49EA-91AF-1BAA1A2A239A}"/>
                  </a:ext>
                </a:extLst>
              </p:cNvPr>
              <p:cNvSpPr/>
              <p:nvPr/>
            </p:nvSpPr>
            <p:spPr>
              <a:xfrm>
                <a:off x="2989171" y="4598146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Arrow: Chevron 103">
                <a:extLst>
                  <a:ext uri="{FF2B5EF4-FFF2-40B4-BE49-F238E27FC236}">
                    <a16:creationId xmlns:a16="http://schemas.microsoft.com/office/drawing/2014/main" id="{3378A508-BDDE-473C-A8E3-630BF8B0BA9F}"/>
                  </a:ext>
                </a:extLst>
              </p:cNvPr>
              <p:cNvSpPr/>
              <p:nvPr/>
            </p:nvSpPr>
            <p:spPr>
              <a:xfrm>
                <a:off x="3311337" y="4608441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Arrow: Chevron 104">
                <a:extLst>
                  <a:ext uri="{FF2B5EF4-FFF2-40B4-BE49-F238E27FC236}">
                    <a16:creationId xmlns:a16="http://schemas.microsoft.com/office/drawing/2014/main" id="{4AE0AD90-FA45-475B-8DCB-994378B002E6}"/>
                  </a:ext>
                </a:extLst>
              </p:cNvPr>
              <p:cNvSpPr/>
              <p:nvPr/>
            </p:nvSpPr>
            <p:spPr>
              <a:xfrm>
                <a:off x="3619124" y="4603210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Arrow: Chevron 105">
                <a:extLst>
                  <a:ext uri="{FF2B5EF4-FFF2-40B4-BE49-F238E27FC236}">
                    <a16:creationId xmlns:a16="http://schemas.microsoft.com/office/drawing/2014/main" id="{3165C73A-EE1F-4C8A-992F-FB7B85E048CB}"/>
                  </a:ext>
                </a:extLst>
              </p:cNvPr>
              <p:cNvSpPr/>
              <p:nvPr/>
            </p:nvSpPr>
            <p:spPr>
              <a:xfrm>
                <a:off x="3941290" y="4608608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Arrow: Chevron 106">
                <a:extLst>
                  <a:ext uri="{FF2B5EF4-FFF2-40B4-BE49-F238E27FC236}">
                    <a16:creationId xmlns:a16="http://schemas.microsoft.com/office/drawing/2014/main" id="{47F15DAB-01C8-4BDC-8922-B153DD418836}"/>
                  </a:ext>
                </a:extLst>
              </p:cNvPr>
              <p:cNvSpPr/>
              <p:nvPr/>
            </p:nvSpPr>
            <p:spPr>
              <a:xfrm>
                <a:off x="4249077" y="4603377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Arrow: Chevron 107">
                <a:extLst>
                  <a:ext uri="{FF2B5EF4-FFF2-40B4-BE49-F238E27FC236}">
                    <a16:creationId xmlns:a16="http://schemas.microsoft.com/office/drawing/2014/main" id="{075D9160-7B95-4E5F-919D-14F2EA53C8E5}"/>
                  </a:ext>
                </a:extLst>
              </p:cNvPr>
              <p:cNvSpPr/>
              <p:nvPr/>
            </p:nvSpPr>
            <p:spPr>
              <a:xfrm>
                <a:off x="4571243" y="4613672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9" name="Arrow: Chevron 108">
                <a:extLst>
                  <a:ext uri="{FF2B5EF4-FFF2-40B4-BE49-F238E27FC236}">
                    <a16:creationId xmlns:a16="http://schemas.microsoft.com/office/drawing/2014/main" id="{42071483-B4D7-47BF-8ED5-FEBC6995650A}"/>
                  </a:ext>
                </a:extLst>
              </p:cNvPr>
              <p:cNvSpPr/>
              <p:nvPr/>
            </p:nvSpPr>
            <p:spPr>
              <a:xfrm>
                <a:off x="4879030" y="4608441"/>
                <a:ext cx="259975" cy="240551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8" name="Rectangle 1">
            <a:extLst>
              <a:ext uri="{FF2B5EF4-FFF2-40B4-BE49-F238E27FC236}">
                <a16:creationId xmlns:a16="http://schemas.microsoft.com/office/drawing/2014/main" id="{9CFD6A6B-B628-4263-BE34-8C770E503CB0}"/>
              </a:ext>
            </a:extLst>
          </p:cNvPr>
          <p:cNvSpPr/>
          <p:nvPr/>
        </p:nvSpPr>
        <p:spPr>
          <a:xfrm>
            <a:off x="2167341" y="1512701"/>
            <a:ext cx="5880783" cy="2619581"/>
          </a:xfrm>
          <a:custGeom>
            <a:avLst/>
            <a:gdLst>
              <a:gd name="connsiteX0" fmla="*/ 0 w 4902200"/>
              <a:gd name="connsiteY0" fmla="*/ 0 h 2257425"/>
              <a:gd name="connsiteX1" fmla="*/ 4902200 w 4902200"/>
              <a:gd name="connsiteY1" fmla="*/ 0 h 2257425"/>
              <a:gd name="connsiteX2" fmla="*/ 4902200 w 4902200"/>
              <a:gd name="connsiteY2" fmla="*/ 2257425 h 2257425"/>
              <a:gd name="connsiteX3" fmla="*/ 0 w 4902200"/>
              <a:gd name="connsiteY3" fmla="*/ 2257425 h 2257425"/>
              <a:gd name="connsiteX4" fmla="*/ 0 w 4902200"/>
              <a:gd name="connsiteY4" fmla="*/ 0 h 2257425"/>
              <a:gd name="connsiteX0" fmla="*/ 0 w 4902200"/>
              <a:gd name="connsiteY0" fmla="*/ 0 h 2257425"/>
              <a:gd name="connsiteX1" fmla="*/ 3940175 w 4902200"/>
              <a:gd name="connsiteY1" fmla="*/ 885825 h 2257425"/>
              <a:gd name="connsiteX2" fmla="*/ 4902200 w 4902200"/>
              <a:gd name="connsiteY2" fmla="*/ 2257425 h 2257425"/>
              <a:gd name="connsiteX3" fmla="*/ 0 w 4902200"/>
              <a:gd name="connsiteY3" fmla="*/ 2257425 h 2257425"/>
              <a:gd name="connsiteX4" fmla="*/ 0 w 4902200"/>
              <a:gd name="connsiteY4" fmla="*/ 0 h 2257425"/>
              <a:gd name="connsiteX0" fmla="*/ 0 w 4902200"/>
              <a:gd name="connsiteY0" fmla="*/ 0 h 2257425"/>
              <a:gd name="connsiteX1" fmla="*/ 3940175 w 4902200"/>
              <a:gd name="connsiteY1" fmla="*/ 885825 h 2257425"/>
              <a:gd name="connsiteX2" fmla="*/ 4902200 w 4902200"/>
              <a:gd name="connsiteY2" fmla="*/ 2257425 h 2257425"/>
              <a:gd name="connsiteX3" fmla="*/ 0 w 4902200"/>
              <a:gd name="connsiteY3" fmla="*/ 2257425 h 2257425"/>
              <a:gd name="connsiteX4" fmla="*/ 0 w 4902200"/>
              <a:gd name="connsiteY4" fmla="*/ 0 h 2257425"/>
              <a:gd name="connsiteX0" fmla="*/ 0 w 4902200"/>
              <a:gd name="connsiteY0" fmla="*/ 0 h 2257425"/>
              <a:gd name="connsiteX1" fmla="*/ 3940175 w 4902200"/>
              <a:gd name="connsiteY1" fmla="*/ 885825 h 2257425"/>
              <a:gd name="connsiteX2" fmla="*/ 4902200 w 4902200"/>
              <a:gd name="connsiteY2" fmla="*/ 2257425 h 2257425"/>
              <a:gd name="connsiteX3" fmla="*/ 0 w 4902200"/>
              <a:gd name="connsiteY3" fmla="*/ 2257425 h 2257425"/>
              <a:gd name="connsiteX4" fmla="*/ 0 w 4902200"/>
              <a:gd name="connsiteY4" fmla="*/ 0 h 2257425"/>
              <a:gd name="connsiteX0" fmla="*/ 0 w 4902200"/>
              <a:gd name="connsiteY0" fmla="*/ 0 h 2257425"/>
              <a:gd name="connsiteX1" fmla="*/ 3940175 w 4902200"/>
              <a:gd name="connsiteY1" fmla="*/ 885825 h 2257425"/>
              <a:gd name="connsiteX2" fmla="*/ 4902200 w 4902200"/>
              <a:gd name="connsiteY2" fmla="*/ 2257425 h 2257425"/>
              <a:gd name="connsiteX3" fmla="*/ 0 w 4902200"/>
              <a:gd name="connsiteY3" fmla="*/ 2257425 h 2257425"/>
              <a:gd name="connsiteX4" fmla="*/ 0 w 4902200"/>
              <a:gd name="connsiteY4" fmla="*/ 0 h 2257425"/>
              <a:gd name="connsiteX0" fmla="*/ 0 w 4902200"/>
              <a:gd name="connsiteY0" fmla="*/ 0 h 2257425"/>
              <a:gd name="connsiteX1" fmla="*/ 3940175 w 4902200"/>
              <a:gd name="connsiteY1" fmla="*/ 885825 h 2257425"/>
              <a:gd name="connsiteX2" fmla="*/ 4902200 w 4902200"/>
              <a:gd name="connsiteY2" fmla="*/ 2257425 h 2257425"/>
              <a:gd name="connsiteX3" fmla="*/ 0 w 4902200"/>
              <a:gd name="connsiteY3" fmla="*/ 2257425 h 2257425"/>
              <a:gd name="connsiteX4" fmla="*/ 0 w 4902200"/>
              <a:gd name="connsiteY4" fmla="*/ 0 h 2257425"/>
              <a:gd name="connsiteX0" fmla="*/ 0 w 4902200"/>
              <a:gd name="connsiteY0" fmla="*/ 0 h 2257425"/>
              <a:gd name="connsiteX1" fmla="*/ 3940175 w 4902200"/>
              <a:gd name="connsiteY1" fmla="*/ 885825 h 2257425"/>
              <a:gd name="connsiteX2" fmla="*/ 4902200 w 4902200"/>
              <a:gd name="connsiteY2" fmla="*/ 2257425 h 2257425"/>
              <a:gd name="connsiteX3" fmla="*/ 0 w 4902200"/>
              <a:gd name="connsiteY3" fmla="*/ 2257425 h 2257425"/>
              <a:gd name="connsiteX4" fmla="*/ 0 w 4902200"/>
              <a:gd name="connsiteY4" fmla="*/ 0 h 2257425"/>
              <a:gd name="connsiteX0" fmla="*/ 0 w 4902200"/>
              <a:gd name="connsiteY0" fmla="*/ 0 h 2257425"/>
              <a:gd name="connsiteX1" fmla="*/ 3740150 w 4902200"/>
              <a:gd name="connsiteY1" fmla="*/ 838200 h 2257425"/>
              <a:gd name="connsiteX2" fmla="*/ 4902200 w 4902200"/>
              <a:gd name="connsiteY2" fmla="*/ 2257425 h 2257425"/>
              <a:gd name="connsiteX3" fmla="*/ 0 w 4902200"/>
              <a:gd name="connsiteY3" fmla="*/ 2257425 h 2257425"/>
              <a:gd name="connsiteX4" fmla="*/ 0 w 4902200"/>
              <a:gd name="connsiteY4" fmla="*/ 0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02200" h="2257425">
                <a:moveTo>
                  <a:pt x="0" y="0"/>
                </a:moveTo>
                <a:cubicBezTo>
                  <a:pt x="1389592" y="28575"/>
                  <a:pt x="2541058" y="361950"/>
                  <a:pt x="3740150" y="838200"/>
                </a:cubicBezTo>
                <a:cubicBezTo>
                  <a:pt x="4632325" y="1228725"/>
                  <a:pt x="4876800" y="1695450"/>
                  <a:pt x="4902200" y="2257425"/>
                </a:cubicBezTo>
                <a:lnTo>
                  <a:pt x="0" y="22574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3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05727A2-6E7E-4527-836F-DDF79F267D94}"/>
              </a:ext>
            </a:extLst>
          </p:cNvPr>
          <p:cNvSpPr/>
          <p:nvPr/>
        </p:nvSpPr>
        <p:spPr>
          <a:xfrm>
            <a:off x="2056754" y="4035508"/>
            <a:ext cx="197913" cy="2063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3">
                <a:extLst>
                  <a:ext uri="{FF2B5EF4-FFF2-40B4-BE49-F238E27FC236}">
                    <a16:creationId xmlns:a16="http://schemas.microsoft.com/office/drawing/2014/main" id="{B2919AAB-3EAE-4553-B008-9CD8B0CBDD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41403" y="1606969"/>
                <a:ext cx="6146800" cy="6960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Rényi Entropy is Monotonic in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.</a:t>
                </a:r>
                <a:endParaRPr lang="en-US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Content Placeholder 3">
                <a:extLst>
                  <a:ext uri="{FF2B5EF4-FFF2-40B4-BE49-F238E27FC236}">
                    <a16:creationId xmlns:a16="http://schemas.microsoft.com/office/drawing/2014/main" id="{B2919AAB-3EAE-4553-B008-9CD8B0CBD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403" y="1606969"/>
                <a:ext cx="6146800" cy="696072"/>
              </a:xfrm>
              <a:prstGeom prst="rect">
                <a:avLst/>
              </a:prstGeom>
              <a:blipFill>
                <a:blip r:embed="rId3"/>
                <a:stretch>
                  <a:fillRect l="-1786" t="-1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C723CD-8426-46A7-9830-BAA3A200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29</a:t>
            </a:fld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96A3FFD-D230-4E89-97A5-A90E0D28E6B2}"/>
              </a:ext>
            </a:extLst>
          </p:cNvPr>
          <p:cNvGrpSpPr/>
          <p:nvPr/>
        </p:nvGrpSpPr>
        <p:grpSpPr>
          <a:xfrm>
            <a:off x="4370706" y="511253"/>
            <a:ext cx="495576" cy="450332"/>
            <a:chOff x="5061019" y="4630208"/>
            <a:chExt cx="346800" cy="304122"/>
          </a:xfrm>
        </p:grpSpPr>
        <p:sp>
          <p:nvSpPr>
            <p:cNvPr id="47" name="Star: 7 Points 46">
              <a:extLst>
                <a:ext uri="{FF2B5EF4-FFF2-40B4-BE49-F238E27FC236}">
                  <a16:creationId xmlns:a16="http://schemas.microsoft.com/office/drawing/2014/main" id="{F5E93387-4950-412F-87CD-D83F250142EB}"/>
                </a:ext>
              </a:extLst>
            </p:cNvPr>
            <p:cNvSpPr/>
            <p:nvPr/>
          </p:nvSpPr>
          <p:spPr>
            <a:xfrm rot="578581">
              <a:off x="5107215" y="4660511"/>
              <a:ext cx="260124" cy="243516"/>
            </a:xfrm>
            <a:prstGeom prst="star7">
              <a:avLst>
                <a:gd name="adj" fmla="val 20453"/>
                <a:gd name="hf" fmla="val 102572"/>
                <a:gd name="vf" fmla="val 10521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Double Bracket 48">
              <a:extLst>
                <a:ext uri="{FF2B5EF4-FFF2-40B4-BE49-F238E27FC236}">
                  <a16:creationId xmlns:a16="http://schemas.microsoft.com/office/drawing/2014/main" id="{B4AC79C1-ABEE-4A5E-B0E3-F55B49FE2DF8}"/>
                </a:ext>
              </a:extLst>
            </p:cNvPr>
            <p:cNvSpPr/>
            <p:nvPr/>
          </p:nvSpPr>
          <p:spPr>
            <a:xfrm>
              <a:off x="5061019" y="4630208"/>
              <a:ext cx="346800" cy="304122"/>
            </a:xfrm>
            <a:prstGeom prst="bracketPair">
              <a:avLst>
                <a:gd name="adj" fmla="val 15884"/>
              </a:avLst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6964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8" grpId="0" animBg="1"/>
      <p:bldP spid="48" grpId="1" animBg="1"/>
      <p:bldP spid="50" grpId="0" animBg="1"/>
      <p:bldP spid="5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B14B-8761-4EC3-BBA1-5D701326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1887"/>
            <a:ext cx="10515600" cy="1938252"/>
          </a:xfrm>
        </p:spPr>
        <p:txBody>
          <a:bodyPr/>
          <a:lstStyle/>
          <a:p>
            <a:r>
              <a:rPr lang="en-US" b="1" dirty="0"/>
              <a:t>How To Choose A Loss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B26A0-04DA-4995-878C-3B7180D0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416" y="2330138"/>
            <a:ext cx="10692384" cy="3536505"/>
          </a:xfrm>
        </p:spPr>
        <p:txBody>
          <a:bodyPr>
            <a:normAutofit/>
          </a:bodyPr>
          <a:lstStyle/>
          <a:p>
            <a:r>
              <a:rPr lang="en-US" dirty="0"/>
              <a:t>Casting AI as optimization is useful … but what to optimize?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{ Cross Entropy,  Square Error,  +Regularizers, … ?}</a:t>
            </a:r>
          </a:p>
          <a:p>
            <a:pPr marL="457200" lvl="1" indent="0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dirty="0"/>
              <a:t>A choice of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loss</a:t>
            </a:r>
            <a:r>
              <a:rPr lang="en-US" dirty="0"/>
              <a:t> is a preference, by honed instinct, tradition, pragmatics.  </a:t>
            </a:r>
          </a:p>
          <a:p>
            <a:pPr lvl="1"/>
            <a:r>
              <a:rPr lang="en-US" dirty="0"/>
              <a:t>But a choice of 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model</a:t>
            </a:r>
            <a:r>
              <a:rPr lang="en-US" dirty="0"/>
              <a:t> admits more principled discussion:</a:t>
            </a:r>
          </a:p>
          <a:p>
            <a:pPr lvl="2"/>
            <a:r>
              <a:rPr lang="en-US" dirty="0"/>
              <a:t>models can be validated; make claims about reality.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771F94-58AA-480E-8D75-7400CFB2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94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B4535-9278-426D-B3FF-4EF66E09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28760"/>
            <a:ext cx="10515600" cy="1325563"/>
          </a:xfrm>
        </p:spPr>
        <p:txBody>
          <a:bodyPr/>
          <a:lstStyle/>
          <a:p>
            <a:r>
              <a:rPr lang="en-US" dirty="0"/>
              <a:t>Visual Proof: Data-Processing Inequality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E6A6C1-7B1E-15B2-3C29-3D3F3CDB5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592" t="16889" r="57220" b="10119"/>
          <a:stretch/>
        </p:blipFill>
        <p:spPr>
          <a:xfrm>
            <a:off x="5445256" y="1698723"/>
            <a:ext cx="341154" cy="703284"/>
          </a:xfrm>
          <a:custGeom>
            <a:avLst/>
            <a:gdLst>
              <a:gd name="connsiteX0" fmla="*/ 0 w 341154"/>
              <a:gd name="connsiteY0" fmla="*/ 0 h 703284"/>
              <a:gd name="connsiteX1" fmla="*/ 341154 w 341154"/>
              <a:gd name="connsiteY1" fmla="*/ 0 h 703284"/>
              <a:gd name="connsiteX2" fmla="*/ 341154 w 341154"/>
              <a:gd name="connsiteY2" fmla="*/ 703284 h 703284"/>
              <a:gd name="connsiteX3" fmla="*/ 0 w 341154"/>
              <a:gd name="connsiteY3" fmla="*/ 703284 h 703284"/>
              <a:gd name="connsiteX4" fmla="*/ 0 w 341154"/>
              <a:gd name="connsiteY4" fmla="*/ 0 h 70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154" h="703284">
                <a:moveTo>
                  <a:pt x="0" y="0"/>
                </a:moveTo>
                <a:lnTo>
                  <a:pt x="341154" y="0"/>
                </a:lnTo>
                <a:lnTo>
                  <a:pt x="341154" y="703284"/>
                </a:lnTo>
                <a:lnTo>
                  <a:pt x="0" y="70328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585EBB-2CAC-BB4B-54B5-BD2620FED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-472" t="16889" r="63408" b="10119"/>
          <a:stretch/>
        </p:blipFill>
        <p:spPr>
          <a:xfrm>
            <a:off x="2145974" y="1713130"/>
            <a:ext cx="2043508" cy="703284"/>
          </a:xfrm>
          <a:custGeom>
            <a:avLst/>
            <a:gdLst>
              <a:gd name="connsiteX0" fmla="*/ 0 w 2043508"/>
              <a:gd name="connsiteY0" fmla="*/ 0 h 703284"/>
              <a:gd name="connsiteX1" fmla="*/ 2043508 w 2043508"/>
              <a:gd name="connsiteY1" fmla="*/ 0 h 703284"/>
              <a:gd name="connsiteX2" fmla="*/ 2043508 w 2043508"/>
              <a:gd name="connsiteY2" fmla="*/ 703284 h 703284"/>
              <a:gd name="connsiteX3" fmla="*/ 0 w 2043508"/>
              <a:gd name="connsiteY3" fmla="*/ 703284 h 703284"/>
              <a:gd name="connsiteX4" fmla="*/ 0 w 2043508"/>
              <a:gd name="connsiteY4" fmla="*/ 0 h 70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3508" h="703284">
                <a:moveTo>
                  <a:pt x="0" y="0"/>
                </a:moveTo>
                <a:lnTo>
                  <a:pt x="2043508" y="0"/>
                </a:lnTo>
                <a:lnTo>
                  <a:pt x="2043508" y="703284"/>
                </a:lnTo>
                <a:lnTo>
                  <a:pt x="0" y="70328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FEA6F-1081-EA9E-E121-3883BE3B17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42780" t="16889" r="4696" b="10119"/>
          <a:stretch/>
        </p:blipFill>
        <p:spPr>
          <a:xfrm>
            <a:off x="6554560" y="1698653"/>
            <a:ext cx="2895920" cy="703284"/>
          </a:xfrm>
          <a:custGeom>
            <a:avLst/>
            <a:gdLst>
              <a:gd name="connsiteX0" fmla="*/ 0 w 2895920"/>
              <a:gd name="connsiteY0" fmla="*/ 0 h 703284"/>
              <a:gd name="connsiteX1" fmla="*/ 2895920 w 2895920"/>
              <a:gd name="connsiteY1" fmla="*/ 0 h 703284"/>
              <a:gd name="connsiteX2" fmla="*/ 2895920 w 2895920"/>
              <a:gd name="connsiteY2" fmla="*/ 703284 h 703284"/>
              <a:gd name="connsiteX3" fmla="*/ 0 w 2895920"/>
              <a:gd name="connsiteY3" fmla="*/ 703284 h 703284"/>
              <a:gd name="connsiteX4" fmla="*/ 0 w 2895920"/>
              <a:gd name="connsiteY4" fmla="*/ 0 h 70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920" h="703284">
                <a:moveTo>
                  <a:pt x="0" y="0"/>
                </a:moveTo>
                <a:lnTo>
                  <a:pt x="2895920" y="0"/>
                </a:lnTo>
                <a:lnTo>
                  <a:pt x="2895920" y="703284"/>
                </a:lnTo>
                <a:lnTo>
                  <a:pt x="0" y="70328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032A56D-FE40-A990-F470-262966BC6A12}"/>
              </a:ext>
            </a:extLst>
          </p:cNvPr>
          <p:cNvSpPr/>
          <p:nvPr/>
        </p:nvSpPr>
        <p:spPr>
          <a:xfrm>
            <a:off x="5153156" y="3098800"/>
            <a:ext cx="685800" cy="558800"/>
          </a:xfrm>
          <a:prstGeom prst="rect">
            <a:avLst/>
          </a:prstGeom>
          <a:solidFill>
            <a:srgbClr val="4C3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D3C21A-EEEA-509D-2283-D613386E6F92}"/>
              </a:ext>
            </a:extLst>
          </p:cNvPr>
          <p:cNvSpPr/>
          <p:nvPr/>
        </p:nvSpPr>
        <p:spPr>
          <a:xfrm>
            <a:off x="5153156" y="4313176"/>
            <a:ext cx="685800" cy="558800"/>
          </a:xfrm>
          <a:prstGeom prst="rect">
            <a:avLst/>
          </a:prstGeom>
          <a:solidFill>
            <a:srgbClr val="4C3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3CAE094-0AE7-4F04-15AF-1791094906CF}"/>
              </a:ext>
            </a:extLst>
          </p:cNvPr>
          <p:cNvCxnSpPr/>
          <p:nvPr/>
        </p:nvCxnSpPr>
        <p:spPr>
          <a:xfrm>
            <a:off x="4279118" y="3390900"/>
            <a:ext cx="711200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FED76C-A505-A4A3-50B4-6A8340BC3625}"/>
              </a:ext>
            </a:extLst>
          </p:cNvPr>
          <p:cNvCxnSpPr/>
          <p:nvPr/>
        </p:nvCxnSpPr>
        <p:spPr>
          <a:xfrm>
            <a:off x="4279118" y="4529076"/>
            <a:ext cx="711200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831D6A-5F17-63D2-CCD6-435FB262C031}"/>
              </a:ext>
            </a:extLst>
          </p:cNvPr>
          <p:cNvCxnSpPr>
            <a:cxnSpLocks/>
          </p:cNvCxnSpPr>
          <p:nvPr/>
        </p:nvCxnSpPr>
        <p:spPr>
          <a:xfrm flipV="1">
            <a:off x="5978135" y="4165600"/>
            <a:ext cx="767216" cy="363476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D6C3C55-529F-8A43-8B37-C8C9A18C5DCA}"/>
              </a:ext>
            </a:extLst>
          </p:cNvPr>
          <p:cNvCxnSpPr>
            <a:cxnSpLocks/>
          </p:cNvCxnSpPr>
          <p:nvPr/>
        </p:nvCxnSpPr>
        <p:spPr>
          <a:xfrm>
            <a:off x="5978135" y="3445638"/>
            <a:ext cx="773565" cy="237362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E4BFADF-5A6A-9B8D-E8D8-99C143AB9F6E}"/>
              </a:ext>
            </a:extLst>
          </p:cNvPr>
          <p:cNvSpPr txBox="1"/>
          <p:nvPr/>
        </p:nvSpPr>
        <p:spPr>
          <a:xfrm>
            <a:off x="4417338" y="2909332"/>
            <a:ext cx="38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491264-D811-E022-8775-06E82B10F3DC}"/>
              </a:ext>
            </a:extLst>
          </p:cNvPr>
          <p:cNvSpPr txBox="1"/>
          <p:nvPr/>
        </p:nvSpPr>
        <p:spPr>
          <a:xfrm>
            <a:off x="4417338" y="4575052"/>
            <a:ext cx="38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471972-1ADB-84A3-38DA-B42158E6D9BD}"/>
              </a:ext>
            </a:extLst>
          </p:cNvPr>
          <p:cNvSpPr txBox="1"/>
          <p:nvPr/>
        </p:nvSpPr>
        <p:spPr>
          <a:xfrm>
            <a:off x="6532554" y="4373872"/>
            <a:ext cx="88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f(q)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7345B9-512A-6625-ABD8-08478B24CCE4}"/>
              </a:ext>
            </a:extLst>
          </p:cNvPr>
          <p:cNvSpPr txBox="1"/>
          <p:nvPr/>
        </p:nvSpPr>
        <p:spPr>
          <a:xfrm>
            <a:off x="6361743" y="3054844"/>
            <a:ext cx="88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f(p)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AB8DEE5-EA8B-CEA1-774D-89C57D4A791C}"/>
              </a:ext>
            </a:extLst>
          </p:cNvPr>
          <p:cNvCxnSpPr/>
          <p:nvPr/>
        </p:nvCxnSpPr>
        <p:spPr>
          <a:xfrm>
            <a:off x="3061444" y="3324640"/>
            <a:ext cx="0" cy="1250412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4F76081-18A8-BAD5-C92A-1ECB0ECFED69}"/>
              </a:ext>
            </a:extLst>
          </p:cNvPr>
          <p:cNvCxnSpPr>
            <a:cxnSpLocks/>
          </p:cNvCxnSpPr>
          <p:nvPr/>
        </p:nvCxnSpPr>
        <p:spPr>
          <a:xfrm>
            <a:off x="8002520" y="3708400"/>
            <a:ext cx="0" cy="452376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F5A5F22-3C3D-3C54-A8F0-005835FEA687}"/>
              </a:ext>
            </a:extLst>
          </p:cNvPr>
          <p:cNvCxnSpPr>
            <a:cxnSpLocks/>
          </p:cNvCxnSpPr>
          <p:nvPr/>
        </p:nvCxnSpPr>
        <p:spPr>
          <a:xfrm>
            <a:off x="2965272" y="3324640"/>
            <a:ext cx="210472" cy="0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37CFBD6-6150-0221-065E-8A9BDFC9D9B2}"/>
              </a:ext>
            </a:extLst>
          </p:cNvPr>
          <p:cNvCxnSpPr>
            <a:cxnSpLocks/>
          </p:cNvCxnSpPr>
          <p:nvPr/>
        </p:nvCxnSpPr>
        <p:spPr>
          <a:xfrm>
            <a:off x="2956208" y="4564416"/>
            <a:ext cx="210472" cy="0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FF677C-778E-2AD5-038D-A28ADAC65ADA}"/>
              </a:ext>
            </a:extLst>
          </p:cNvPr>
          <p:cNvCxnSpPr>
            <a:cxnSpLocks/>
          </p:cNvCxnSpPr>
          <p:nvPr/>
        </p:nvCxnSpPr>
        <p:spPr>
          <a:xfrm flipH="1">
            <a:off x="7869170" y="3683000"/>
            <a:ext cx="26187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9461794-4416-237D-1EFA-39C50E315A3B}"/>
              </a:ext>
            </a:extLst>
          </p:cNvPr>
          <p:cNvCxnSpPr>
            <a:cxnSpLocks/>
          </p:cNvCxnSpPr>
          <p:nvPr/>
        </p:nvCxnSpPr>
        <p:spPr>
          <a:xfrm flipH="1">
            <a:off x="7871585" y="4160776"/>
            <a:ext cx="261870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9C037B-FE3E-EC5E-21A9-5DA099661C9A}"/>
              </a:ext>
            </a:extLst>
          </p:cNvPr>
          <p:cNvCxnSpPr>
            <a:cxnSpLocks/>
          </p:cNvCxnSpPr>
          <p:nvPr/>
        </p:nvCxnSpPr>
        <p:spPr>
          <a:xfrm flipH="1">
            <a:off x="6885530" y="4117852"/>
            <a:ext cx="88707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1C8612-5B31-45D1-7B75-4C47BCDAD77C}"/>
              </a:ext>
            </a:extLst>
          </p:cNvPr>
          <p:cNvCxnSpPr>
            <a:cxnSpLocks/>
          </p:cNvCxnSpPr>
          <p:nvPr/>
        </p:nvCxnSpPr>
        <p:spPr>
          <a:xfrm flipH="1">
            <a:off x="6865519" y="3708400"/>
            <a:ext cx="88707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F6CE58C-6FD4-B5C3-C6FA-86836C6FAAFA}"/>
              </a:ext>
            </a:extLst>
          </p:cNvPr>
          <p:cNvCxnSpPr>
            <a:cxnSpLocks/>
          </p:cNvCxnSpPr>
          <p:nvPr/>
        </p:nvCxnSpPr>
        <p:spPr>
          <a:xfrm flipH="1">
            <a:off x="3302404" y="4511552"/>
            <a:ext cx="88707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A81A162-C67B-62D4-5980-1B0FBF833150}"/>
              </a:ext>
            </a:extLst>
          </p:cNvPr>
          <p:cNvCxnSpPr>
            <a:cxnSpLocks/>
          </p:cNvCxnSpPr>
          <p:nvPr/>
        </p:nvCxnSpPr>
        <p:spPr>
          <a:xfrm flipH="1">
            <a:off x="3302404" y="3381252"/>
            <a:ext cx="887078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C28B680-5B5D-9FD5-9D8F-3D5F9761496F}"/>
              </a:ext>
            </a:extLst>
          </p:cNvPr>
          <p:cNvSpPr/>
          <p:nvPr/>
        </p:nvSpPr>
        <p:spPr>
          <a:xfrm>
            <a:off x="2538461" y="2438400"/>
            <a:ext cx="496839" cy="1511300"/>
          </a:xfrm>
          <a:custGeom>
            <a:avLst/>
            <a:gdLst>
              <a:gd name="connsiteX0" fmla="*/ 496839 w 496839"/>
              <a:gd name="connsiteY0" fmla="*/ 1511300 h 1511300"/>
              <a:gd name="connsiteX1" fmla="*/ 1539 w 496839"/>
              <a:gd name="connsiteY1" fmla="*/ 1168400 h 1511300"/>
              <a:gd name="connsiteX2" fmla="*/ 344439 w 496839"/>
              <a:gd name="connsiteY2" fmla="*/ 495300 h 1511300"/>
              <a:gd name="connsiteX3" fmla="*/ 433339 w 496839"/>
              <a:gd name="connsiteY3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839" h="1511300">
                <a:moveTo>
                  <a:pt x="496839" y="1511300"/>
                </a:moveTo>
                <a:cubicBezTo>
                  <a:pt x="261889" y="1424516"/>
                  <a:pt x="26939" y="1337733"/>
                  <a:pt x="1539" y="1168400"/>
                </a:cubicBezTo>
                <a:cubicBezTo>
                  <a:pt x="-23861" y="999067"/>
                  <a:pt x="272472" y="690033"/>
                  <a:pt x="344439" y="495300"/>
                </a:cubicBezTo>
                <a:cubicBezTo>
                  <a:pt x="416406" y="300567"/>
                  <a:pt x="424872" y="150283"/>
                  <a:pt x="433339" y="0"/>
                </a:cubicBezTo>
              </a:path>
            </a:pathLst>
          </a:custGeom>
          <a:noFill/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FAEA87F6-3872-793E-72AF-0150AAA8D6E2}"/>
              </a:ext>
            </a:extLst>
          </p:cNvPr>
          <p:cNvSpPr/>
          <p:nvPr/>
        </p:nvSpPr>
        <p:spPr>
          <a:xfrm>
            <a:off x="7789942" y="2451100"/>
            <a:ext cx="670452" cy="1477034"/>
          </a:xfrm>
          <a:custGeom>
            <a:avLst/>
            <a:gdLst>
              <a:gd name="connsiteX0" fmla="*/ 223758 w 670452"/>
              <a:gd name="connsiteY0" fmla="*/ 1473200 h 1477034"/>
              <a:gd name="connsiteX1" fmla="*/ 668258 w 670452"/>
              <a:gd name="connsiteY1" fmla="*/ 1333500 h 1477034"/>
              <a:gd name="connsiteX2" fmla="*/ 58658 w 670452"/>
              <a:gd name="connsiteY2" fmla="*/ 533400 h 1477034"/>
              <a:gd name="connsiteX3" fmla="*/ 58658 w 670452"/>
              <a:gd name="connsiteY3" fmla="*/ 0 h 147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452" h="1477034">
                <a:moveTo>
                  <a:pt x="223758" y="1473200"/>
                </a:moveTo>
                <a:cubicBezTo>
                  <a:pt x="459766" y="1481666"/>
                  <a:pt x="695775" y="1490133"/>
                  <a:pt x="668258" y="1333500"/>
                </a:cubicBezTo>
                <a:cubicBezTo>
                  <a:pt x="640741" y="1176867"/>
                  <a:pt x="160258" y="755650"/>
                  <a:pt x="58658" y="533400"/>
                </a:cubicBezTo>
                <a:cubicBezTo>
                  <a:pt x="-42942" y="311150"/>
                  <a:pt x="7858" y="155575"/>
                  <a:pt x="58658" y="0"/>
                </a:cubicBez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4939492-0190-F567-5605-FBD72F009EB1}"/>
              </a:ext>
            </a:extLst>
          </p:cNvPr>
          <p:cNvSpPr/>
          <p:nvPr/>
        </p:nvSpPr>
        <p:spPr>
          <a:xfrm>
            <a:off x="3314029" y="4638274"/>
            <a:ext cx="635000" cy="4834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B4535-9278-426D-B3FF-4EF66E09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128760"/>
            <a:ext cx="10515600" cy="1325563"/>
          </a:xfrm>
        </p:spPr>
        <p:txBody>
          <a:bodyPr/>
          <a:lstStyle/>
          <a:p>
            <a:r>
              <a:rPr lang="en-US" dirty="0"/>
              <a:t>Visual Proof: Data-Processing Inequality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849D5F4-CD23-44CD-8D80-40B361524F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2" t="10612" r="62657" b="68872"/>
          <a:stretch>
            <a:fillRect/>
          </a:stretch>
        </p:blipFill>
        <p:spPr>
          <a:xfrm>
            <a:off x="399835" y="2622869"/>
            <a:ext cx="2282586" cy="853440"/>
          </a:xfrm>
          <a:custGeom>
            <a:avLst/>
            <a:gdLst>
              <a:gd name="connsiteX0" fmla="*/ 0 w 2282586"/>
              <a:gd name="connsiteY0" fmla="*/ 0 h 853440"/>
              <a:gd name="connsiteX1" fmla="*/ 2282586 w 2282586"/>
              <a:gd name="connsiteY1" fmla="*/ 0 h 853440"/>
              <a:gd name="connsiteX2" fmla="*/ 2282586 w 2282586"/>
              <a:gd name="connsiteY2" fmla="*/ 853440 h 853440"/>
              <a:gd name="connsiteX3" fmla="*/ 0 w 2282586"/>
              <a:gd name="connsiteY3" fmla="*/ 853440 h 853440"/>
              <a:gd name="connsiteX4" fmla="*/ 0 w 2282586"/>
              <a:gd name="connsiteY4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586" h="853440">
                <a:moveTo>
                  <a:pt x="0" y="0"/>
                </a:moveTo>
                <a:lnTo>
                  <a:pt x="2282586" y="0"/>
                </a:lnTo>
                <a:lnTo>
                  <a:pt x="2282586" y="853440"/>
                </a:lnTo>
                <a:lnTo>
                  <a:pt x="0" y="85344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570092AF-4F83-456C-BDE0-06AF3682E06B}"/>
              </a:ext>
            </a:extLst>
          </p:cNvPr>
          <p:cNvGrpSpPr/>
          <p:nvPr/>
        </p:nvGrpSpPr>
        <p:grpSpPr>
          <a:xfrm>
            <a:off x="2823289" y="2155015"/>
            <a:ext cx="2834641" cy="1484883"/>
            <a:chOff x="3032397" y="2258714"/>
            <a:chExt cx="2834641" cy="1484883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64F2200-0F15-4BE0-B180-3DC5F1B87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4292" t="1478" r="16694" b="62828"/>
            <a:stretch>
              <a:fillRect/>
            </a:stretch>
          </p:blipFill>
          <p:spPr>
            <a:xfrm>
              <a:off x="3385854" y="2258714"/>
              <a:ext cx="2481184" cy="1484883"/>
            </a:xfrm>
            <a:custGeom>
              <a:avLst/>
              <a:gdLst>
                <a:gd name="connsiteX0" fmla="*/ 0 w 2481184"/>
                <a:gd name="connsiteY0" fmla="*/ 0 h 1484883"/>
                <a:gd name="connsiteX1" fmla="*/ 2481184 w 2481184"/>
                <a:gd name="connsiteY1" fmla="*/ 0 h 1484883"/>
                <a:gd name="connsiteX2" fmla="*/ 2481184 w 2481184"/>
                <a:gd name="connsiteY2" fmla="*/ 1484883 h 1484883"/>
                <a:gd name="connsiteX3" fmla="*/ 0 w 2481184"/>
                <a:gd name="connsiteY3" fmla="*/ 1484883 h 1484883"/>
                <a:gd name="connsiteX4" fmla="*/ 0 w 2481184"/>
                <a:gd name="connsiteY4" fmla="*/ 0 h 1484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1184" h="1484883">
                  <a:moveTo>
                    <a:pt x="0" y="0"/>
                  </a:moveTo>
                  <a:lnTo>
                    <a:pt x="2481184" y="0"/>
                  </a:lnTo>
                  <a:lnTo>
                    <a:pt x="2481184" y="1484883"/>
                  </a:lnTo>
                  <a:lnTo>
                    <a:pt x="0" y="148488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994B79A-B59C-477F-90FA-5F8890740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734" t="15993" r="57243" b="76869"/>
            <a:stretch>
              <a:fillRect/>
            </a:stretch>
          </p:blipFill>
          <p:spPr>
            <a:xfrm>
              <a:off x="3032397" y="2862528"/>
              <a:ext cx="255866" cy="296926"/>
            </a:xfrm>
            <a:custGeom>
              <a:avLst/>
              <a:gdLst>
                <a:gd name="connsiteX0" fmla="*/ 0 w 255866"/>
                <a:gd name="connsiteY0" fmla="*/ 0 h 296926"/>
                <a:gd name="connsiteX1" fmla="*/ 255866 w 255866"/>
                <a:gd name="connsiteY1" fmla="*/ 0 h 296926"/>
                <a:gd name="connsiteX2" fmla="*/ 255866 w 255866"/>
                <a:gd name="connsiteY2" fmla="*/ 296926 h 296926"/>
                <a:gd name="connsiteX3" fmla="*/ 0 w 255866"/>
                <a:gd name="connsiteY3" fmla="*/ 296926 h 296926"/>
                <a:gd name="connsiteX4" fmla="*/ 0 w 255866"/>
                <a:gd name="connsiteY4" fmla="*/ 0 h 29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6" h="296926">
                  <a:moveTo>
                    <a:pt x="0" y="0"/>
                  </a:moveTo>
                  <a:lnTo>
                    <a:pt x="255866" y="0"/>
                  </a:lnTo>
                  <a:lnTo>
                    <a:pt x="255866" y="296926"/>
                  </a:lnTo>
                  <a:lnTo>
                    <a:pt x="0" y="296926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BD00EB1-B3DD-497B-B2F5-567D13449E3A}"/>
              </a:ext>
            </a:extLst>
          </p:cNvPr>
          <p:cNvGrpSpPr/>
          <p:nvPr/>
        </p:nvGrpSpPr>
        <p:grpSpPr>
          <a:xfrm>
            <a:off x="1541128" y="3818729"/>
            <a:ext cx="3827345" cy="1365114"/>
            <a:chOff x="3032397" y="3756838"/>
            <a:chExt cx="3827345" cy="136511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6439541-EACA-4939-95F1-31655E801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4292" t="37491" r="1085" b="29695"/>
            <a:stretch>
              <a:fillRect/>
            </a:stretch>
          </p:blipFill>
          <p:spPr>
            <a:xfrm>
              <a:off x="3385854" y="3756838"/>
              <a:ext cx="3473888" cy="1365114"/>
            </a:xfrm>
            <a:custGeom>
              <a:avLst/>
              <a:gdLst>
                <a:gd name="connsiteX0" fmla="*/ 0 w 3473888"/>
                <a:gd name="connsiteY0" fmla="*/ 0 h 1365114"/>
                <a:gd name="connsiteX1" fmla="*/ 3473888 w 3473888"/>
                <a:gd name="connsiteY1" fmla="*/ 0 h 1365114"/>
                <a:gd name="connsiteX2" fmla="*/ 3473888 w 3473888"/>
                <a:gd name="connsiteY2" fmla="*/ 1365114 h 1365114"/>
                <a:gd name="connsiteX3" fmla="*/ 0 w 3473888"/>
                <a:gd name="connsiteY3" fmla="*/ 1365114 h 1365114"/>
                <a:gd name="connsiteX4" fmla="*/ 0 w 3473888"/>
                <a:gd name="connsiteY4" fmla="*/ 0 h 136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3888" h="1365114">
                  <a:moveTo>
                    <a:pt x="0" y="0"/>
                  </a:moveTo>
                  <a:lnTo>
                    <a:pt x="3473888" y="0"/>
                  </a:lnTo>
                  <a:lnTo>
                    <a:pt x="3473888" y="1365114"/>
                  </a:lnTo>
                  <a:lnTo>
                    <a:pt x="0" y="1365114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D0E90F7-EBA5-4FC8-B633-2060EE62A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8734" t="52051" r="57385" b="42809"/>
            <a:stretch>
              <a:fillRect/>
            </a:stretch>
          </p:blipFill>
          <p:spPr>
            <a:xfrm>
              <a:off x="3032397" y="4362558"/>
              <a:ext cx="246780" cy="213825"/>
            </a:xfrm>
            <a:custGeom>
              <a:avLst/>
              <a:gdLst>
                <a:gd name="connsiteX0" fmla="*/ 0 w 246780"/>
                <a:gd name="connsiteY0" fmla="*/ 0 h 213825"/>
                <a:gd name="connsiteX1" fmla="*/ 246780 w 246780"/>
                <a:gd name="connsiteY1" fmla="*/ 0 h 213825"/>
                <a:gd name="connsiteX2" fmla="*/ 246780 w 246780"/>
                <a:gd name="connsiteY2" fmla="*/ 213825 h 213825"/>
                <a:gd name="connsiteX3" fmla="*/ 0 w 246780"/>
                <a:gd name="connsiteY3" fmla="*/ 213825 h 213825"/>
                <a:gd name="connsiteX4" fmla="*/ 0 w 246780"/>
                <a:gd name="connsiteY4" fmla="*/ 0 h 21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780" h="213825">
                  <a:moveTo>
                    <a:pt x="0" y="0"/>
                  </a:moveTo>
                  <a:lnTo>
                    <a:pt x="246780" y="0"/>
                  </a:lnTo>
                  <a:lnTo>
                    <a:pt x="246780" y="213825"/>
                  </a:lnTo>
                  <a:lnTo>
                    <a:pt x="0" y="213825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EAC7F076-D707-4F6C-AA63-4E604515C7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207" t="72474" r="474" b="916"/>
          <a:stretch>
            <a:fillRect/>
          </a:stretch>
        </p:blipFill>
        <p:spPr>
          <a:xfrm>
            <a:off x="6400443" y="3947795"/>
            <a:ext cx="3581757" cy="1106982"/>
          </a:xfrm>
          <a:custGeom>
            <a:avLst/>
            <a:gdLst>
              <a:gd name="connsiteX0" fmla="*/ 0 w 3581757"/>
              <a:gd name="connsiteY0" fmla="*/ 0 h 1106982"/>
              <a:gd name="connsiteX1" fmla="*/ 3581757 w 3581757"/>
              <a:gd name="connsiteY1" fmla="*/ 0 h 1106982"/>
              <a:gd name="connsiteX2" fmla="*/ 3581757 w 3581757"/>
              <a:gd name="connsiteY2" fmla="*/ 1106982 h 1106982"/>
              <a:gd name="connsiteX3" fmla="*/ 0 w 3581757"/>
              <a:gd name="connsiteY3" fmla="*/ 1106982 h 1106982"/>
              <a:gd name="connsiteX4" fmla="*/ 0 w 3581757"/>
              <a:gd name="connsiteY4" fmla="*/ 0 h 110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1757" h="1106982">
                <a:moveTo>
                  <a:pt x="0" y="0"/>
                </a:moveTo>
                <a:lnTo>
                  <a:pt x="3581757" y="0"/>
                </a:lnTo>
                <a:lnTo>
                  <a:pt x="3581757" y="1106982"/>
                </a:lnTo>
                <a:lnTo>
                  <a:pt x="0" y="110698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40945A9-FDFA-4E41-BD0A-E9BCCC72BA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16" t="82543" r="57661" b="10320"/>
          <a:stretch>
            <a:fillRect/>
          </a:stretch>
        </p:blipFill>
        <p:spPr>
          <a:xfrm>
            <a:off x="5784926" y="4407852"/>
            <a:ext cx="255866" cy="296926"/>
          </a:xfrm>
          <a:custGeom>
            <a:avLst/>
            <a:gdLst>
              <a:gd name="connsiteX0" fmla="*/ 0 w 255866"/>
              <a:gd name="connsiteY0" fmla="*/ 0 h 296926"/>
              <a:gd name="connsiteX1" fmla="*/ 255866 w 255866"/>
              <a:gd name="connsiteY1" fmla="*/ 0 h 296926"/>
              <a:gd name="connsiteX2" fmla="*/ 255866 w 255866"/>
              <a:gd name="connsiteY2" fmla="*/ 296926 h 296926"/>
              <a:gd name="connsiteX3" fmla="*/ 0 w 255866"/>
              <a:gd name="connsiteY3" fmla="*/ 296926 h 296926"/>
              <a:gd name="connsiteX4" fmla="*/ 0 w 255866"/>
              <a:gd name="connsiteY4" fmla="*/ 0 h 296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866" h="296926">
                <a:moveTo>
                  <a:pt x="0" y="0"/>
                </a:moveTo>
                <a:lnTo>
                  <a:pt x="255866" y="0"/>
                </a:lnTo>
                <a:lnTo>
                  <a:pt x="255866" y="296926"/>
                </a:lnTo>
                <a:lnTo>
                  <a:pt x="0" y="29692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8CE8BFB-1E3E-4382-A14B-48EFF89B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50" t="13890" r="1775" b="6696"/>
          <a:stretch>
            <a:fillRect/>
          </a:stretch>
        </p:blipFill>
        <p:spPr>
          <a:xfrm>
            <a:off x="8040291" y="2461202"/>
            <a:ext cx="2656840" cy="876300"/>
          </a:xfrm>
          <a:custGeom>
            <a:avLst/>
            <a:gdLst>
              <a:gd name="connsiteX0" fmla="*/ 0 w 2656840"/>
              <a:gd name="connsiteY0" fmla="*/ 0 h 876300"/>
              <a:gd name="connsiteX1" fmla="*/ 2656840 w 2656840"/>
              <a:gd name="connsiteY1" fmla="*/ 0 h 876300"/>
              <a:gd name="connsiteX2" fmla="*/ 2656840 w 2656840"/>
              <a:gd name="connsiteY2" fmla="*/ 876300 h 876300"/>
              <a:gd name="connsiteX3" fmla="*/ 0 w 2656840"/>
              <a:gd name="connsiteY3" fmla="*/ 876300 h 876300"/>
              <a:gd name="connsiteX4" fmla="*/ 0 w 2656840"/>
              <a:gd name="connsiteY4" fmla="*/ 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6840" h="876300">
                <a:moveTo>
                  <a:pt x="0" y="0"/>
                </a:moveTo>
                <a:lnTo>
                  <a:pt x="2656840" y="0"/>
                </a:lnTo>
                <a:lnTo>
                  <a:pt x="2656840" y="876300"/>
                </a:lnTo>
                <a:lnTo>
                  <a:pt x="0" y="87630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412E094-4983-4148-BE21-3C79BF56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36" t="42851" r="89024" b="37771"/>
          <a:stretch>
            <a:fillRect/>
          </a:stretch>
        </p:blipFill>
        <p:spPr>
          <a:xfrm rot="18018081">
            <a:off x="8889443" y="3482563"/>
            <a:ext cx="246780" cy="213825"/>
          </a:xfrm>
          <a:custGeom>
            <a:avLst/>
            <a:gdLst>
              <a:gd name="connsiteX0" fmla="*/ 0 w 246780"/>
              <a:gd name="connsiteY0" fmla="*/ 0 h 213825"/>
              <a:gd name="connsiteX1" fmla="*/ 246780 w 246780"/>
              <a:gd name="connsiteY1" fmla="*/ 0 h 213825"/>
              <a:gd name="connsiteX2" fmla="*/ 246780 w 246780"/>
              <a:gd name="connsiteY2" fmla="*/ 213825 h 213825"/>
              <a:gd name="connsiteX3" fmla="*/ 0 w 246780"/>
              <a:gd name="connsiteY3" fmla="*/ 213825 h 213825"/>
              <a:gd name="connsiteX4" fmla="*/ 0 w 246780"/>
              <a:gd name="connsiteY4" fmla="*/ 0 h 21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780" h="213825">
                <a:moveTo>
                  <a:pt x="0" y="0"/>
                </a:moveTo>
                <a:lnTo>
                  <a:pt x="246780" y="0"/>
                </a:lnTo>
                <a:lnTo>
                  <a:pt x="246780" y="213825"/>
                </a:lnTo>
                <a:lnTo>
                  <a:pt x="0" y="21382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E6A6C1-7B1E-15B2-3C29-3D3F3CDB5F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36592" t="16889" r="57220" b="10119"/>
          <a:stretch/>
        </p:blipFill>
        <p:spPr>
          <a:xfrm>
            <a:off x="4905485" y="1101160"/>
            <a:ext cx="341154" cy="703284"/>
          </a:xfrm>
          <a:custGeom>
            <a:avLst/>
            <a:gdLst>
              <a:gd name="connsiteX0" fmla="*/ 0 w 341154"/>
              <a:gd name="connsiteY0" fmla="*/ 0 h 703284"/>
              <a:gd name="connsiteX1" fmla="*/ 341154 w 341154"/>
              <a:gd name="connsiteY1" fmla="*/ 0 h 703284"/>
              <a:gd name="connsiteX2" fmla="*/ 341154 w 341154"/>
              <a:gd name="connsiteY2" fmla="*/ 703284 h 703284"/>
              <a:gd name="connsiteX3" fmla="*/ 0 w 341154"/>
              <a:gd name="connsiteY3" fmla="*/ 703284 h 703284"/>
              <a:gd name="connsiteX4" fmla="*/ 0 w 341154"/>
              <a:gd name="connsiteY4" fmla="*/ 0 h 70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154" h="703284">
                <a:moveTo>
                  <a:pt x="0" y="0"/>
                </a:moveTo>
                <a:lnTo>
                  <a:pt x="341154" y="0"/>
                </a:lnTo>
                <a:lnTo>
                  <a:pt x="341154" y="703284"/>
                </a:lnTo>
                <a:lnTo>
                  <a:pt x="0" y="70328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585EBB-2CAC-BB4B-54B5-BD2620FED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-472" t="16889" r="63408" b="10119"/>
          <a:stretch/>
        </p:blipFill>
        <p:spPr>
          <a:xfrm>
            <a:off x="2126159" y="1147550"/>
            <a:ext cx="2043508" cy="703284"/>
          </a:xfrm>
          <a:custGeom>
            <a:avLst/>
            <a:gdLst>
              <a:gd name="connsiteX0" fmla="*/ 0 w 2043508"/>
              <a:gd name="connsiteY0" fmla="*/ 0 h 703284"/>
              <a:gd name="connsiteX1" fmla="*/ 2043508 w 2043508"/>
              <a:gd name="connsiteY1" fmla="*/ 0 h 703284"/>
              <a:gd name="connsiteX2" fmla="*/ 2043508 w 2043508"/>
              <a:gd name="connsiteY2" fmla="*/ 703284 h 703284"/>
              <a:gd name="connsiteX3" fmla="*/ 0 w 2043508"/>
              <a:gd name="connsiteY3" fmla="*/ 703284 h 703284"/>
              <a:gd name="connsiteX4" fmla="*/ 0 w 2043508"/>
              <a:gd name="connsiteY4" fmla="*/ 0 h 70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3508" h="703284">
                <a:moveTo>
                  <a:pt x="0" y="0"/>
                </a:moveTo>
                <a:lnTo>
                  <a:pt x="2043508" y="0"/>
                </a:lnTo>
                <a:lnTo>
                  <a:pt x="2043508" y="703284"/>
                </a:lnTo>
                <a:lnTo>
                  <a:pt x="0" y="70328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CFEA6F-1081-EA9E-E121-3883BE3B17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l="42780" t="16889" r="4696" b="10119"/>
          <a:stretch/>
        </p:blipFill>
        <p:spPr>
          <a:xfrm>
            <a:off x="5714680" y="1174982"/>
            <a:ext cx="2895920" cy="703284"/>
          </a:xfrm>
          <a:custGeom>
            <a:avLst/>
            <a:gdLst>
              <a:gd name="connsiteX0" fmla="*/ 0 w 2895920"/>
              <a:gd name="connsiteY0" fmla="*/ 0 h 703284"/>
              <a:gd name="connsiteX1" fmla="*/ 2895920 w 2895920"/>
              <a:gd name="connsiteY1" fmla="*/ 0 h 703284"/>
              <a:gd name="connsiteX2" fmla="*/ 2895920 w 2895920"/>
              <a:gd name="connsiteY2" fmla="*/ 703284 h 703284"/>
              <a:gd name="connsiteX3" fmla="*/ 0 w 2895920"/>
              <a:gd name="connsiteY3" fmla="*/ 703284 h 703284"/>
              <a:gd name="connsiteX4" fmla="*/ 0 w 2895920"/>
              <a:gd name="connsiteY4" fmla="*/ 0 h 70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5920" h="703284">
                <a:moveTo>
                  <a:pt x="0" y="0"/>
                </a:moveTo>
                <a:lnTo>
                  <a:pt x="2895920" y="0"/>
                </a:lnTo>
                <a:lnTo>
                  <a:pt x="2895920" y="703284"/>
                </a:lnTo>
                <a:lnTo>
                  <a:pt x="0" y="70328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CE3F941-0AD5-47F2-91AC-B889B5D0F1BD}"/>
              </a:ext>
            </a:extLst>
          </p:cNvPr>
          <p:cNvSpPr txBox="1"/>
          <p:nvPr/>
        </p:nvSpPr>
        <p:spPr>
          <a:xfrm>
            <a:off x="4901172" y="5861375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Monotonicity</a:t>
            </a:r>
          </a:p>
        </p:txBody>
      </p:sp>
      <p:sp>
        <p:nvSpPr>
          <p:cNvPr id="59" name="Arrow: Up 58">
            <a:extLst>
              <a:ext uri="{FF2B5EF4-FFF2-40B4-BE49-F238E27FC236}">
                <a16:creationId xmlns:a16="http://schemas.microsoft.com/office/drawing/2014/main" id="{1A6F29C3-11CB-47F2-BB27-1CD4CEA52EE1}"/>
              </a:ext>
            </a:extLst>
          </p:cNvPr>
          <p:cNvSpPr/>
          <p:nvPr/>
        </p:nvSpPr>
        <p:spPr>
          <a:xfrm rot="747408">
            <a:off x="5633966" y="4946788"/>
            <a:ext cx="315183" cy="884106"/>
          </a:xfrm>
          <a:custGeom>
            <a:avLst/>
            <a:gdLst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36007 w 315183"/>
              <a:gd name="connsiteY6" fmla="*/ 152028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36007 w 315183"/>
              <a:gd name="connsiteY6" fmla="*/ 152028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183" h="515680">
                <a:moveTo>
                  <a:pt x="0" y="187427"/>
                </a:moveTo>
                <a:cubicBezTo>
                  <a:pt x="117635" y="116563"/>
                  <a:pt x="124635" y="106925"/>
                  <a:pt x="157592" y="0"/>
                </a:cubicBezTo>
                <a:cubicBezTo>
                  <a:pt x="185607" y="113413"/>
                  <a:pt x="262653" y="124951"/>
                  <a:pt x="315183" y="187427"/>
                </a:cubicBezTo>
                <a:cubicBezTo>
                  <a:pt x="288918" y="187427"/>
                  <a:pt x="227217" y="159488"/>
                  <a:pt x="196158" y="137786"/>
                </a:cubicBezTo>
                <a:lnTo>
                  <a:pt x="236387" y="515680"/>
                </a:lnTo>
                <a:lnTo>
                  <a:pt x="78796" y="515680"/>
                </a:lnTo>
                <a:cubicBezTo>
                  <a:pt x="97866" y="394463"/>
                  <a:pt x="121857" y="266922"/>
                  <a:pt x="140927" y="145705"/>
                </a:cubicBezTo>
                <a:cubicBezTo>
                  <a:pt x="67338" y="174935"/>
                  <a:pt x="45336" y="175627"/>
                  <a:pt x="0" y="187427"/>
                </a:cubicBezTo>
                <a:close/>
              </a:path>
            </a:pathLst>
          </a:custGeom>
          <a:solidFill>
            <a:srgbClr val="DD7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EC278-2F29-4BB9-9740-6364D70B1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24003-E4EB-9CE5-669C-1FDF1D8E26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734" t="52051" r="57385" b="42809"/>
          <a:stretch>
            <a:fillRect/>
          </a:stretch>
        </p:blipFill>
        <p:spPr>
          <a:xfrm rot="20010928">
            <a:off x="1771195" y="2014324"/>
            <a:ext cx="246780" cy="213825"/>
          </a:xfrm>
          <a:custGeom>
            <a:avLst/>
            <a:gdLst>
              <a:gd name="connsiteX0" fmla="*/ 0 w 246780"/>
              <a:gd name="connsiteY0" fmla="*/ 0 h 213825"/>
              <a:gd name="connsiteX1" fmla="*/ 246780 w 246780"/>
              <a:gd name="connsiteY1" fmla="*/ 0 h 213825"/>
              <a:gd name="connsiteX2" fmla="*/ 246780 w 246780"/>
              <a:gd name="connsiteY2" fmla="*/ 213825 h 213825"/>
              <a:gd name="connsiteX3" fmla="*/ 0 w 246780"/>
              <a:gd name="connsiteY3" fmla="*/ 213825 h 213825"/>
              <a:gd name="connsiteX4" fmla="*/ 0 w 246780"/>
              <a:gd name="connsiteY4" fmla="*/ 0 h 21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780" h="213825">
                <a:moveTo>
                  <a:pt x="0" y="0"/>
                </a:moveTo>
                <a:lnTo>
                  <a:pt x="246780" y="0"/>
                </a:lnTo>
                <a:lnTo>
                  <a:pt x="246780" y="213825"/>
                </a:lnTo>
                <a:lnTo>
                  <a:pt x="0" y="21382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74296C-FCAB-E4D2-8EC6-D27C9785D1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36" t="42851" r="89024" b="37771"/>
          <a:stretch>
            <a:fillRect/>
          </a:stretch>
        </p:blipFill>
        <p:spPr>
          <a:xfrm rot="13697030">
            <a:off x="8487210" y="2066178"/>
            <a:ext cx="246780" cy="213825"/>
          </a:xfrm>
          <a:custGeom>
            <a:avLst/>
            <a:gdLst>
              <a:gd name="connsiteX0" fmla="*/ 0 w 246780"/>
              <a:gd name="connsiteY0" fmla="*/ 0 h 213825"/>
              <a:gd name="connsiteX1" fmla="*/ 246780 w 246780"/>
              <a:gd name="connsiteY1" fmla="*/ 0 h 213825"/>
              <a:gd name="connsiteX2" fmla="*/ 246780 w 246780"/>
              <a:gd name="connsiteY2" fmla="*/ 213825 h 213825"/>
              <a:gd name="connsiteX3" fmla="*/ 0 w 246780"/>
              <a:gd name="connsiteY3" fmla="*/ 213825 h 213825"/>
              <a:gd name="connsiteX4" fmla="*/ 0 w 246780"/>
              <a:gd name="connsiteY4" fmla="*/ 0 h 21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780" h="213825">
                <a:moveTo>
                  <a:pt x="0" y="0"/>
                </a:moveTo>
                <a:lnTo>
                  <a:pt x="246780" y="0"/>
                </a:lnTo>
                <a:lnTo>
                  <a:pt x="246780" y="213825"/>
                </a:lnTo>
                <a:lnTo>
                  <a:pt x="0" y="213825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3592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8" grpId="0"/>
      <p:bldP spid="5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11BF-4E5F-46AB-8C8C-9BB9FA62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328" y="2411507"/>
            <a:ext cx="8192622" cy="1325563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VARIATIONAL OBJECTIVES</a:t>
            </a:r>
            <a:br>
              <a:rPr lang="en-US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Inconsistencies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90488-CA9C-4745-A321-4FEBFBDE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19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AC5FDD-0028-406E-8391-FEB2D10C5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58" y="1190725"/>
            <a:ext cx="6976533" cy="16743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0CA18CF-661B-450A-8F59-2B6E14C48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101595"/>
            <a:ext cx="10515600" cy="1325563"/>
          </a:xfrm>
        </p:spPr>
        <p:txBody>
          <a:bodyPr/>
          <a:lstStyle/>
          <a:p>
            <a:r>
              <a:rPr lang="en-US" dirty="0"/>
              <a:t>Variational Auto Encoders (VAEs), Take 1.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5258A8D-6655-4682-AB1B-D06DC380D1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856706"/>
                <a:ext cx="7867650" cy="3320257"/>
              </a:xfrm>
            </p:spPr>
            <p:txBody>
              <a:bodyPr/>
              <a:lstStyle/>
              <a:p>
                <a:r>
                  <a:rPr lang="en-US" dirty="0"/>
                  <a:t>Loss Function: Negative ELBO(x) </a:t>
                </a:r>
              </a:p>
              <a:p>
                <a:pPr marL="457200" lvl="1" indent="0">
                  <a:buNone/>
                </a:pPr>
                <a:r>
                  <a:rPr lang="en-US" dirty="0"/>
                  <a:t>= </a:t>
                </a:r>
                <a:r>
                  <a:rPr lang="en-US" sz="2000" dirty="0"/>
                  <a:t>reconstruction error  +  divergence from prior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sz="1400" dirty="0"/>
              </a:p>
              <a:p>
                <a:pPr lvl="1"/>
                <a:r>
                  <a:rPr lang="en-US" dirty="0"/>
                  <a:t>Variational Justification: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5258A8D-6655-4682-AB1B-D06DC380D1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856706"/>
                <a:ext cx="7867650" cy="3320257"/>
              </a:xfrm>
              <a:blipFill>
                <a:blip r:embed="rId4"/>
                <a:stretch>
                  <a:fillRect l="-1395" t="-3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3CFE846-F35C-4ABD-8A42-2E9D3F58CE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444" t="30312" b="9028"/>
          <a:stretch/>
        </p:blipFill>
        <p:spPr>
          <a:xfrm>
            <a:off x="1652106" y="3696227"/>
            <a:ext cx="2203381" cy="43220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41AC23D-865C-4DE5-8B41-381B7DBA0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648" y="4742280"/>
            <a:ext cx="1585913" cy="6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D02E55-BCFC-44A5-A6E0-6785C343CD3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55507" y="3688093"/>
            <a:ext cx="2078479" cy="43220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F4FA1E0-2929-4766-B289-416BC77C4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527" y="4726011"/>
            <a:ext cx="1481136" cy="6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060C37-A289-4021-8577-D72F4C7ACE21}"/>
              </a:ext>
            </a:extLst>
          </p:cNvPr>
          <p:cNvSpPr txBox="1"/>
          <p:nvPr/>
        </p:nvSpPr>
        <p:spPr>
          <a:xfrm>
            <a:off x="1798225" y="4674576"/>
            <a:ext cx="1981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want to maximize 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“evidence” of  x</a:t>
            </a:r>
          </a:p>
        </p:txBody>
      </p:sp>
      <p:sp>
        <p:nvSpPr>
          <p:cNvPr id="14" name="Arrow: Up 58">
            <a:extLst>
              <a:ext uri="{FF2B5EF4-FFF2-40B4-BE49-F238E27FC236}">
                <a16:creationId xmlns:a16="http://schemas.microsoft.com/office/drawing/2014/main" id="{8F6986F4-0B3A-4CE2-ABAD-669165629608}"/>
              </a:ext>
            </a:extLst>
          </p:cNvPr>
          <p:cNvSpPr/>
          <p:nvPr/>
        </p:nvSpPr>
        <p:spPr>
          <a:xfrm rot="15753964">
            <a:off x="9006985" y="4440858"/>
            <a:ext cx="315183" cy="884106"/>
          </a:xfrm>
          <a:custGeom>
            <a:avLst/>
            <a:gdLst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36007 w 315183"/>
              <a:gd name="connsiteY6" fmla="*/ 152028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36007 w 315183"/>
              <a:gd name="connsiteY6" fmla="*/ 152028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183" h="515680">
                <a:moveTo>
                  <a:pt x="0" y="187427"/>
                </a:moveTo>
                <a:cubicBezTo>
                  <a:pt x="117635" y="116563"/>
                  <a:pt x="124635" y="106925"/>
                  <a:pt x="157592" y="0"/>
                </a:cubicBezTo>
                <a:cubicBezTo>
                  <a:pt x="185607" y="113413"/>
                  <a:pt x="262653" y="124951"/>
                  <a:pt x="315183" y="187427"/>
                </a:cubicBezTo>
                <a:cubicBezTo>
                  <a:pt x="288918" y="187427"/>
                  <a:pt x="227217" y="159488"/>
                  <a:pt x="196158" y="137786"/>
                </a:cubicBezTo>
                <a:lnTo>
                  <a:pt x="236387" y="515680"/>
                </a:lnTo>
                <a:lnTo>
                  <a:pt x="78796" y="515680"/>
                </a:lnTo>
                <a:cubicBezTo>
                  <a:pt x="97866" y="394463"/>
                  <a:pt x="121857" y="266922"/>
                  <a:pt x="140927" y="145705"/>
                </a:cubicBezTo>
                <a:cubicBezTo>
                  <a:pt x="67338" y="174935"/>
                  <a:pt x="45336" y="175627"/>
                  <a:pt x="0" y="187427"/>
                </a:cubicBezTo>
                <a:close/>
              </a:path>
            </a:pathLst>
          </a:custGeom>
          <a:solidFill>
            <a:srgbClr val="DD7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56C7B0C-7343-4FCA-86C1-FCBE84E5F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01892" y="4736904"/>
            <a:ext cx="233612" cy="29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Up 58">
            <a:extLst>
              <a:ext uri="{FF2B5EF4-FFF2-40B4-BE49-F238E27FC236}">
                <a16:creationId xmlns:a16="http://schemas.microsoft.com/office/drawing/2014/main" id="{6FE850F1-0A7D-4159-B9F1-825750CA10D5}"/>
              </a:ext>
            </a:extLst>
          </p:cNvPr>
          <p:cNvSpPr/>
          <p:nvPr/>
        </p:nvSpPr>
        <p:spPr>
          <a:xfrm rot="5202985">
            <a:off x="3987201" y="4620574"/>
            <a:ext cx="293836" cy="661721"/>
          </a:xfrm>
          <a:custGeom>
            <a:avLst/>
            <a:gdLst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36007 w 315183"/>
              <a:gd name="connsiteY6" fmla="*/ 152028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36007 w 315183"/>
              <a:gd name="connsiteY6" fmla="*/ 152028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183" h="515680">
                <a:moveTo>
                  <a:pt x="0" y="187427"/>
                </a:moveTo>
                <a:cubicBezTo>
                  <a:pt x="117635" y="116563"/>
                  <a:pt x="124635" y="106925"/>
                  <a:pt x="157592" y="0"/>
                </a:cubicBezTo>
                <a:cubicBezTo>
                  <a:pt x="185607" y="113413"/>
                  <a:pt x="262653" y="124951"/>
                  <a:pt x="315183" y="187427"/>
                </a:cubicBezTo>
                <a:cubicBezTo>
                  <a:pt x="288918" y="187427"/>
                  <a:pt x="227217" y="159488"/>
                  <a:pt x="196158" y="137786"/>
                </a:cubicBezTo>
                <a:lnTo>
                  <a:pt x="236387" y="515680"/>
                </a:lnTo>
                <a:lnTo>
                  <a:pt x="78796" y="515680"/>
                </a:lnTo>
                <a:cubicBezTo>
                  <a:pt x="97866" y="394463"/>
                  <a:pt x="121857" y="266922"/>
                  <a:pt x="140927" y="145705"/>
                </a:cubicBezTo>
                <a:cubicBezTo>
                  <a:pt x="67338" y="174935"/>
                  <a:pt x="45336" y="175627"/>
                  <a:pt x="0" y="187427"/>
                </a:cubicBezTo>
                <a:close/>
              </a:path>
            </a:pathLst>
          </a:custGeom>
          <a:solidFill>
            <a:srgbClr val="DD7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63A3AC-CFA4-4D31-BDAB-FBF3979DD7B4}"/>
              </a:ext>
            </a:extLst>
          </p:cNvPr>
          <p:cNvSpPr txBox="1"/>
          <p:nvPr/>
        </p:nvSpPr>
        <p:spPr>
          <a:xfrm>
            <a:off x="9507630" y="4462640"/>
            <a:ext cx="2061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might suffice to maximize this?</a:t>
            </a:r>
          </a:p>
        </p:txBody>
      </p:sp>
      <p:pic>
        <p:nvPicPr>
          <p:cNvPr id="12" name="Picture 11" descr="Diagram, shape&#10;&#10;Description automatically generated">
            <a:extLst>
              <a:ext uri="{FF2B5EF4-FFF2-40B4-BE49-F238E27FC236}">
                <a16:creationId xmlns:a16="http://schemas.microsoft.com/office/drawing/2014/main" id="{2E35659F-2200-4344-8C28-D95CC49940D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4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982"/>
          <a:stretch/>
        </p:blipFill>
        <p:spPr>
          <a:xfrm rot="21411017">
            <a:off x="403213" y="1270835"/>
            <a:ext cx="6639725" cy="4080482"/>
          </a:xfrm>
          <a:custGeom>
            <a:avLst/>
            <a:gdLst>
              <a:gd name="connsiteX0" fmla="*/ 0 w 6639725"/>
              <a:gd name="connsiteY0" fmla="*/ 0 h 4080482"/>
              <a:gd name="connsiteX1" fmla="*/ 354119 w 6639725"/>
              <a:gd name="connsiteY1" fmla="*/ 0 h 4080482"/>
              <a:gd name="connsiteX2" fmla="*/ 1040224 w 6639725"/>
              <a:gd name="connsiteY2" fmla="*/ 0 h 4080482"/>
              <a:gd name="connsiteX3" fmla="*/ 1460740 w 6639725"/>
              <a:gd name="connsiteY3" fmla="*/ 0 h 4080482"/>
              <a:gd name="connsiteX4" fmla="*/ 2146844 w 6639725"/>
              <a:gd name="connsiteY4" fmla="*/ 0 h 4080482"/>
              <a:gd name="connsiteX5" fmla="*/ 2832949 w 6639725"/>
              <a:gd name="connsiteY5" fmla="*/ 0 h 4080482"/>
              <a:gd name="connsiteX6" fmla="*/ 3187068 w 6639725"/>
              <a:gd name="connsiteY6" fmla="*/ 0 h 4080482"/>
              <a:gd name="connsiteX7" fmla="*/ 3740378 w 6639725"/>
              <a:gd name="connsiteY7" fmla="*/ 0 h 4080482"/>
              <a:gd name="connsiteX8" fmla="*/ 4094497 w 6639725"/>
              <a:gd name="connsiteY8" fmla="*/ 0 h 4080482"/>
              <a:gd name="connsiteX9" fmla="*/ 4780602 w 6639725"/>
              <a:gd name="connsiteY9" fmla="*/ 0 h 4080482"/>
              <a:gd name="connsiteX10" fmla="*/ 5400310 w 6639725"/>
              <a:gd name="connsiteY10" fmla="*/ 0 h 4080482"/>
              <a:gd name="connsiteX11" fmla="*/ 5754428 w 6639725"/>
              <a:gd name="connsiteY11" fmla="*/ 0 h 4080482"/>
              <a:gd name="connsiteX12" fmla="*/ 6639725 w 6639725"/>
              <a:gd name="connsiteY12" fmla="*/ 0 h 4080482"/>
              <a:gd name="connsiteX13" fmla="*/ 6639725 w 6639725"/>
              <a:gd name="connsiteY13" fmla="*/ 460512 h 4080482"/>
              <a:gd name="connsiteX14" fmla="*/ 6639725 w 6639725"/>
              <a:gd name="connsiteY14" fmla="*/ 921023 h 4080482"/>
              <a:gd name="connsiteX15" fmla="*/ 6639725 w 6639725"/>
              <a:gd name="connsiteY15" fmla="*/ 1463144 h 4080482"/>
              <a:gd name="connsiteX16" fmla="*/ 6639725 w 6639725"/>
              <a:gd name="connsiteY16" fmla="*/ 2046070 h 4080482"/>
              <a:gd name="connsiteX17" fmla="*/ 6639725 w 6639725"/>
              <a:gd name="connsiteY17" fmla="*/ 2628996 h 4080482"/>
              <a:gd name="connsiteX18" fmla="*/ 6639725 w 6639725"/>
              <a:gd name="connsiteY18" fmla="*/ 3293532 h 4080482"/>
              <a:gd name="connsiteX19" fmla="*/ 6639725 w 6639725"/>
              <a:gd name="connsiteY19" fmla="*/ 4080482 h 4080482"/>
              <a:gd name="connsiteX20" fmla="*/ 6086415 w 6639725"/>
              <a:gd name="connsiteY20" fmla="*/ 4080482 h 4080482"/>
              <a:gd name="connsiteX21" fmla="*/ 5665899 w 6639725"/>
              <a:gd name="connsiteY21" fmla="*/ 4080482 h 4080482"/>
              <a:gd name="connsiteX22" fmla="*/ 5245383 w 6639725"/>
              <a:gd name="connsiteY22" fmla="*/ 4080482 h 4080482"/>
              <a:gd name="connsiteX23" fmla="*/ 4625675 w 6639725"/>
              <a:gd name="connsiteY23" fmla="*/ 4080482 h 4080482"/>
              <a:gd name="connsiteX24" fmla="*/ 4138762 w 6639725"/>
              <a:gd name="connsiteY24" fmla="*/ 4080482 h 4080482"/>
              <a:gd name="connsiteX25" fmla="*/ 3784643 w 6639725"/>
              <a:gd name="connsiteY25" fmla="*/ 4080482 h 4080482"/>
              <a:gd name="connsiteX26" fmla="*/ 3231333 w 6639725"/>
              <a:gd name="connsiteY26" fmla="*/ 4080482 h 4080482"/>
              <a:gd name="connsiteX27" fmla="*/ 2611625 w 6639725"/>
              <a:gd name="connsiteY27" fmla="*/ 4080482 h 4080482"/>
              <a:gd name="connsiteX28" fmla="*/ 2191109 w 6639725"/>
              <a:gd name="connsiteY28" fmla="*/ 4080482 h 4080482"/>
              <a:gd name="connsiteX29" fmla="*/ 1505004 w 6639725"/>
              <a:gd name="connsiteY29" fmla="*/ 4080482 h 4080482"/>
              <a:gd name="connsiteX30" fmla="*/ 818899 w 6639725"/>
              <a:gd name="connsiteY30" fmla="*/ 4080482 h 4080482"/>
              <a:gd name="connsiteX31" fmla="*/ 0 w 6639725"/>
              <a:gd name="connsiteY31" fmla="*/ 4080482 h 4080482"/>
              <a:gd name="connsiteX32" fmla="*/ 0 w 6639725"/>
              <a:gd name="connsiteY32" fmla="*/ 3619970 h 4080482"/>
              <a:gd name="connsiteX33" fmla="*/ 0 w 6639725"/>
              <a:gd name="connsiteY33" fmla="*/ 2996240 h 4080482"/>
              <a:gd name="connsiteX34" fmla="*/ 0 w 6639725"/>
              <a:gd name="connsiteY34" fmla="*/ 2372509 h 4080482"/>
              <a:gd name="connsiteX35" fmla="*/ 0 w 6639725"/>
              <a:gd name="connsiteY35" fmla="*/ 1830388 h 4080482"/>
              <a:gd name="connsiteX36" fmla="*/ 0 w 6639725"/>
              <a:gd name="connsiteY36" fmla="*/ 1329071 h 4080482"/>
              <a:gd name="connsiteX37" fmla="*/ 0 w 6639725"/>
              <a:gd name="connsiteY37" fmla="*/ 705340 h 4080482"/>
              <a:gd name="connsiteX38" fmla="*/ 0 w 6639725"/>
              <a:gd name="connsiteY38" fmla="*/ 0 h 4080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639725" h="4080482" fill="none" extrusionOk="0">
                <a:moveTo>
                  <a:pt x="0" y="0"/>
                </a:moveTo>
                <a:cubicBezTo>
                  <a:pt x="72674" y="-11701"/>
                  <a:pt x="255467" y="6353"/>
                  <a:pt x="354119" y="0"/>
                </a:cubicBezTo>
                <a:cubicBezTo>
                  <a:pt x="452771" y="-6353"/>
                  <a:pt x="803637" y="73725"/>
                  <a:pt x="1040224" y="0"/>
                </a:cubicBezTo>
                <a:cubicBezTo>
                  <a:pt x="1276811" y="-73725"/>
                  <a:pt x="1367545" y="25297"/>
                  <a:pt x="1460740" y="0"/>
                </a:cubicBezTo>
                <a:cubicBezTo>
                  <a:pt x="1553935" y="-25297"/>
                  <a:pt x="1815161" y="35502"/>
                  <a:pt x="2146844" y="0"/>
                </a:cubicBezTo>
                <a:cubicBezTo>
                  <a:pt x="2478527" y="-35502"/>
                  <a:pt x="2524061" y="79580"/>
                  <a:pt x="2832949" y="0"/>
                </a:cubicBezTo>
                <a:cubicBezTo>
                  <a:pt x="3141837" y="-79580"/>
                  <a:pt x="3046861" y="303"/>
                  <a:pt x="3187068" y="0"/>
                </a:cubicBezTo>
                <a:cubicBezTo>
                  <a:pt x="3327275" y="-303"/>
                  <a:pt x="3591851" y="61340"/>
                  <a:pt x="3740378" y="0"/>
                </a:cubicBezTo>
                <a:cubicBezTo>
                  <a:pt x="3888905" y="-61340"/>
                  <a:pt x="3975031" y="24944"/>
                  <a:pt x="4094497" y="0"/>
                </a:cubicBezTo>
                <a:cubicBezTo>
                  <a:pt x="4213963" y="-24944"/>
                  <a:pt x="4449960" y="72088"/>
                  <a:pt x="4780602" y="0"/>
                </a:cubicBezTo>
                <a:cubicBezTo>
                  <a:pt x="5111245" y="-72088"/>
                  <a:pt x="5154745" y="10891"/>
                  <a:pt x="5400310" y="0"/>
                </a:cubicBezTo>
                <a:cubicBezTo>
                  <a:pt x="5645875" y="-10891"/>
                  <a:pt x="5612108" y="4301"/>
                  <a:pt x="5754428" y="0"/>
                </a:cubicBezTo>
                <a:cubicBezTo>
                  <a:pt x="5896748" y="-4301"/>
                  <a:pt x="6256316" y="35149"/>
                  <a:pt x="6639725" y="0"/>
                </a:cubicBezTo>
                <a:cubicBezTo>
                  <a:pt x="6662364" y="191236"/>
                  <a:pt x="6639279" y="288441"/>
                  <a:pt x="6639725" y="460512"/>
                </a:cubicBezTo>
                <a:cubicBezTo>
                  <a:pt x="6640171" y="632583"/>
                  <a:pt x="6619342" y="758164"/>
                  <a:pt x="6639725" y="921023"/>
                </a:cubicBezTo>
                <a:cubicBezTo>
                  <a:pt x="6660108" y="1083882"/>
                  <a:pt x="6632718" y="1226595"/>
                  <a:pt x="6639725" y="1463144"/>
                </a:cubicBezTo>
                <a:cubicBezTo>
                  <a:pt x="6646732" y="1699693"/>
                  <a:pt x="6576432" y="1922043"/>
                  <a:pt x="6639725" y="2046070"/>
                </a:cubicBezTo>
                <a:cubicBezTo>
                  <a:pt x="6703018" y="2170097"/>
                  <a:pt x="6580418" y="2481140"/>
                  <a:pt x="6639725" y="2628996"/>
                </a:cubicBezTo>
                <a:cubicBezTo>
                  <a:pt x="6699032" y="2776852"/>
                  <a:pt x="6562247" y="3068485"/>
                  <a:pt x="6639725" y="3293532"/>
                </a:cubicBezTo>
                <a:cubicBezTo>
                  <a:pt x="6717203" y="3518579"/>
                  <a:pt x="6567175" y="3910157"/>
                  <a:pt x="6639725" y="4080482"/>
                </a:cubicBezTo>
                <a:cubicBezTo>
                  <a:pt x="6481262" y="4094839"/>
                  <a:pt x="6351540" y="4068747"/>
                  <a:pt x="6086415" y="4080482"/>
                </a:cubicBezTo>
                <a:cubicBezTo>
                  <a:pt x="5821290" y="4092217"/>
                  <a:pt x="5834962" y="4035744"/>
                  <a:pt x="5665899" y="4080482"/>
                </a:cubicBezTo>
                <a:cubicBezTo>
                  <a:pt x="5496836" y="4125220"/>
                  <a:pt x="5401220" y="4045758"/>
                  <a:pt x="5245383" y="4080482"/>
                </a:cubicBezTo>
                <a:cubicBezTo>
                  <a:pt x="5089546" y="4115206"/>
                  <a:pt x="4853136" y="4018185"/>
                  <a:pt x="4625675" y="4080482"/>
                </a:cubicBezTo>
                <a:cubicBezTo>
                  <a:pt x="4398214" y="4142779"/>
                  <a:pt x="4342998" y="4053550"/>
                  <a:pt x="4138762" y="4080482"/>
                </a:cubicBezTo>
                <a:cubicBezTo>
                  <a:pt x="3934526" y="4107414"/>
                  <a:pt x="3906913" y="4040233"/>
                  <a:pt x="3784643" y="4080482"/>
                </a:cubicBezTo>
                <a:cubicBezTo>
                  <a:pt x="3662373" y="4120731"/>
                  <a:pt x="3420273" y="4042063"/>
                  <a:pt x="3231333" y="4080482"/>
                </a:cubicBezTo>
                <a:cubicBezTo>
                  <a:pt x="3042393" y="4118901"/>
                  <a:pt x="2918265" y="4028404"/>
                  <a:pt x="2611625" y="4080482"/>
                </a:cubicBezTo>
                <a:cubicBezTo>
                  <a:pt x="2304985" y="4132560"/>
                  <a:pt x="2285602" y="4046557"/>
                  <a:pt x="2191109" y="4080482"/>
                </a:cubicBezTo>
                <a:cubicBezTo>
                  <a:pt x="2096616" y="4114407"/>
                  <a:pt x="1652259" y="4076671"/>
                  <a:pt x="1505004" y="4080482"/>
                </a:cubicBezTo>
                <a:cubicBezTo>
                  <a:pt x="1357750" y="4084293"/>
                  <a:pt x="1011223" y="4028638"/>
                  <a:pt x="818899" y="4080482"/>
                </a:cubicBezTo>
                <a:cubicBezTo>
                  <a:pt x="626576" y="4132326"/>
                  <a:pt x="343023" y="4064194"/>
                  <a:pt x="0" y="4080482"/>
                </a:cubicBezTo>
                <a:cubicBezTo>
                  <a:pt x="-43427" y="3884371"/>
                  <a:pt x="45662" y="3726397"/>
                  <a:pt x="0" y="3619970"/>
                </a:cubicBezTo>
                <a:cubicBezTo>
                  <a:pt x="-45662" y="3513543"/>
                  <a:pt x="17836" y="3263053"/>
                  <a:pt x="0" y="2996240"/>
                </a:cubicBezTo>
                <a:cubicBezTo>
                  <a:pt x="-17836" y="2729427"/>
                  <a:pt x="21002" y="2627679"/>
                  <a:pt x="0" y="2372509"/>
                </a:cubicBezTo>
                <a:cubicBezTo>
                  <a:pt x="-21002" y="2117339"/>
                  <a:pt x="56155" y="2059456"/>
                  <a:pt x="0" y="1830388"/>
                </a:cubicBezTo>
                <a:cubicBezTo>
                  <a:pt x="-56155" y="1601320"/>
                  <a:pt x="15148" y="1538748"/>
                  <a:pt x="0" y="1329071"/>
                </a:cubicBezTo>
                <a:cubicBezTo>
                  <a:pt x="-15148" y="1119394"/>
                  <a:pt x="65821" y="937636"/>
                  <a:pt x="0" y="705340"/>
                </a:cubicBezTo>
                <a:cubicBezTo>
                  <a:pt x="-65821" y="473044"/>
                  <a:pt x="15871" y="213530"/>
                  <a:pt x="0" y="0"/>
                </a:cubicBezTo>
                <a:close/>
              </a:path>
              <a:path w="6639725" h="4080482" stroke="0" extrusionOk="0">
                <a:moveTo>
                  <a:pt x="0" y="0"/>
                </a:moveTo>
                <a:cubicBezTo>
                  <a:pt x="146917" y="-51152"/>
                  <a:pt x="332651" y="59899"/>
                  <a:pt x="553310" y="0"/>
                </a:cubicBezTo>
                <a:cubicBezTo>
                  <a:pt x="773969" y="-59899"/>
                  <a:pt x="784226" y="968"/>
                  <a:pt x="907429" y="0"/>
                </a:cubicBezTo>
                <a:cubicBezTo>
                  <a:pt x="1030632" y="-968"/>
                  <a:pt x="1146696" y="22246"/>
                  <a:pt x="1327945" y="0"/>
                </a:cubicBezTo>
                <a:cubicBezTo>
                  <a:pt x="1509194" y="-22246"/>
                  <a:pt x="1781848" y="7721"/>
                  <a:pt x="2014050" y="0"/>
                </a:cubicBezTo>
                <a:cubicBezTo>
                  <a:pt x="2246253" y="-7721"/>
                  <a:pt x="2382431" y="61473"/>
                  <a:pt x="2567360" y="0"/>
                </a:cubicBezTo>
                <a:cubicBezTo>
                  <a:pt x="2752289" y="-61473"/>
                  <a:pt x="2825887" y="21626"/>
                  <a:pt x="3054273" y="0"/>
                </a:cubicBezTo>
                <a:cubicBezTo>
                  <a:pt x="3282659" y="-21626"/>
                  <a:pt x="3337168" y="3766"/>
                  <a:pt x="3408392" y="0"/>
                </a:cubicBezTo>
                <a:cubicBezTo>
                  <a:pt x="3479616" y="-3766"/>
                  <a:pt x="3667172" y="29124"/>
                  <a:pt x="3895305" y="0"/>
                </a:cubicBezTo>
                <a:cubicBezTo>
                  <a:pt x="4123438" y="-29124"/>
                  <a:pt x="4217439" y="37426"/>
                  <a:pt x="4448616" y="0"/>
                </a:cubicBezTo>
                <a:cubicBezTo>
                  <a:pt x="4679793" y="-37426"/>
                  <a:pt x="4916002" y="14026"/>
                  <a:pt x="5068323" y="0"/>
                </a:cubicBezTo>
                <a:cubicBezTo>
                  <a:pt x="5220644" y="-14026"/>
                  <a:pt x="5255935" y="14317"/>
                  <a:pt x="5422442" y="0"/>
                </a:cubicBezTo>
                <a:cubicBezTo>
                  <a:pt x="5588949" y="-14317"/>
                  <a:pt x="5792149" y="48086"/>
                  <a:pt x="5975753" y="0"/>
                </a:cubicBezTo>
                <a:cubicBezTo>
                  <a:pt x="6159357" y="-48086"/>
                  <a:pt x="6429577" y="11562"/>
                  <a:pt x="6639725" y="0"/>
                </a:cubicBezTo>
                <a:cubicBezTo>
                  <a:pt x="6685318" y="125317"/>
                  <a:pt x="6615726" y="398279"/>
                  <a:pt x="6639725" y="501316"/>
                </a:cubicBezTo>
                <a:cubicBezTo>
                  <a:pt x="6663724" y="604353"/>
                  <a:pt x="6615758" y="820375"/>
                  <a:pt x="6639725" y="961828"/>
                </a:cubicBezTo>
                <a:cubicBezTo>
                  <a:pt x="6663692" y="1103281"/>
                  <a:pt x="6606709" y="1226643"/>
                  <a:pt x="6639725" y="1422339"/>
                </a:cubicBezTo>
                <a:cubicBezTo>
                  <a:pt x="6672741" y="1618035"/>
                  <a:pt x="6587846" y="1744460"/>
                  <a:pt x="6639725" y="1882851"/>
                </a:cubicBezTo>
                <a:cubicBezTo>
                  <a:pt x="6691604" y="2021242"/>
                  <a:pt x="6637254" y="2231191"/>
                  <a:pt x="6639725" y="2424972"/>
                </a:cubicBezTo>
                <a:cubicBezTo>
                  <a:pt x="6642196" y="2618753"/>
                  <a:pt x="6627241" y="2742871"/>
                  <a:pt x="6639725" y="2926289"/>
                </a:cubicBezTo>
                <a:cubicBezTo>
                  <a:pt x="6652209" y="3109707"/>
                  <a:pt x="6593861" y="3347896"/>
                  <a:pt x="6639725" y="3550019"/>
                </a:cubicBezTo>
                <a:cubicBezTo>
                  <a:pt x="6685589" y="3752142"/>
                  <a:pt x="6597710" y="3817454"/>
                  <a:pt x="6639725" y="4080482"/>
                </a:cubicBezTo>
                <a:cubicBezTo>
                  <a:pt x="6452819" y="4118397"/>
                  <a:pt x="6271761" y="4038996"/>
                  <a:pt x="6152812" y="4080482"/>
                </a:cubicBezTo>
                <a:cubicBezTo>
                  <a:pt x="6033863" y="4121968"/>
                  <a:pt x="5945845" y="4069457"/>
                  <a:pt x="5798693" y="4080482"/>
                </a:cubicBezTo>
                <a:cubicBezTo>
                  <a:pt x="5651541" y="4091507"/>
                  <a:pt x="5342705" y="4053304"/>
                  <a:pt x="5178986" y="4080482"/>
                </a:cubicBezTo>
                <a:cubicBezTo>
                  <a:pt x="5015267" y="4107660"/>
                  <a:pt x="4804598" y="4035714"/>
                  <a:pt x="4692072" y="4080482"/>
                </a:cubicBezTo>
                <a:cubicBezTo>
                  <a:pt x="4579546" y="4125250"/>
                  <a:pt x="4284332" y="4036822"/>
                  <a:pt x="4138762" y="4080482"/>
                </a:cubicBezTo>
                <a:cubicBezTo>
                  <a:pt x="3993192" y="4124142"/>
                  <a:pt x="3638475" y="4040691"/>
                  <a:pt x="3452657" y="4080482"/>
                </a:cubicBezTo>
                <a:cubicBezTo>
                  <a:pt x="3266839" y="4120273"/>
                  <a:pt x="2941549" y="4031661"/>
                  <a:pt x="2766552" y="4080482"/>
                </a:cubicBezTo>
                <a:cubicBezTo>
                  <a:pt x="2591556" y="4129303"/>
                  <a:pt x="2373859" y="4074727"/>
                  <a:pt x="2146844" y="4080482"/>
                </a:cubicBezTo>
                <a:cubicBezTo>
                  <a:pt x="1919829" y="4086237"/>
                  <a:pt x="1917660" y="4076344"/>
                  <a:pt x="1792726" y="4080482"/>
                </a:cubicBezTo>
                <a:cubicBezTo>
                  <a:pt x="1667792" y="4084620"/>
                  <a:pt x="1563958" y="4070541"/>
                  <a:pt x="1438607" y="4080482"/>
                </a:cubicBezTo>
                <a:cubicBezTo>
                  <a:pt x="1313256" y="4090423"/>
                  <a:pt x="1261400" y="4038553"/>
                  <a:pt x="1084488" y="4080482"/>
                </a:cubicBezTo>
                <a:cubicBezTo>
                  <a:pt x="907576" y="4122411"/>
                  <a:pt x="407923" y="4076346"/>
                  <a:pt x="0" y="4080482"/>
                </a:cubicBezTo>
                <a:cubicBezTo>
                  <a:pt x="-66531" y="3905249"/>
                  <a:pt x="68527" y="3740507"/>
                  <a:pt x="0" y="3415946"/>
                </a:cubicBezTo>
                <a:cubicBezTo>
                  <a:pt x="-68527" y="3091385"/>
                  <a:pt x="17961" y="3087632"/>
                  <a:pt x="0" y="2955435"/>
                </a:cubicBezTo>
                <a:cubicBezTo>
                  <a:pt x="-17961" y="2823238"/>
                  <a:pt x="24375" y="2631814"/>
                  <a:pt x="0" y="2494923"/>
                </a:cubicBezTo>
                <a:cubicBezTo>
                  <a:pt x="-24375" y="2358032"/>
                  <a:pt x="35668" y="2257145"/>
                  <a:pt x="0" y="2034412"/>
                </a:cubicBezTo>
                <a:cubicBezTo>
                  <a:pt x="-35668" y="1811679"/>
                  <a:pt x="66272" y="1671166"/>
                  <a:pt x="0" y="1451486"/>
                </a:cubicBezTo>
                <a:cubicBezTo>
                  <a:pt x="-66272" y="1231806"/>
                  <a:pt x="68327" y="1122037"/>
                  <a:pt x="0" y="868560"/>
                </a:cubicBezTo>
                <a:cubicBezTo>
                  <a:pt x="-68327" y="615083"/>
                  <a:pt x="78471" y="187736"/>
                  <a:pt x="0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ln w="190500" cap="sq">
            <a:solidFill>
              <a:schemeClr val="accent4">
                <a:lumMod val="50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124933385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17" name="Picture 16" descr="Shape, rectangle&#10;&#10;Description automatically generated">
            <a:extLst>
              <a:ext uri="{FF2B5EF4-FFF2-40B4-BE49-F238E27FC236}">
                <a16:creationId xmlns:a16="http://schemas.microsoft.com/office/drawing/2014/main" id="{CDE6A45C-45CA-4A12-B5C1-8BF36242C33D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0688">
            <a:off x="6073830" y="1410477"/>
            <a:ext cx="5657541" cy="4351338"/>
          </a:xfrm>
          <a:custGeom>
            <a:avLst/>
            <a:gdLst>
              <a:gd name="connsiteX0" fmla="*/ 0 w 5657541"/>
              <a:gd name="connsiteY0" fmla="*/ 0 h 4351338"/>
              <a:gd name="connsiteX1" fmla="*/ 622330 w 5657541"/>
              <a:gd name="connsiteY1" fmla="*/ 0 h 4351338"/>
              <a:gd name="connsiteX2" fmla="*/ 1074933 w 5657541"/>
              <a:gd name="connsiteY2" fmla="*/ 0 h 4351338"/>
              <a:gd name="connsiteX3" fmla="*/ 1584111 w 5657541"/>
              <a:gd name="connsiteY3" fmla="*/ 0 h 4351338"/>
              <a:gd name="connsiteX4" fmla="*/ 2263016 w 5657541"/>
              <a:gd name="connsiteY4" fmla="*/ 0 h 4351338"/>
              <a:gd name="connsiteX5" fmla="*/ 2772195 w 5657541"/>
              <a:gd name="connsiteY5" fmla="*/ 0 h 4351338"/>
              <a:gd name="connsiteX6" fmla="*/ 3451100 w 5657541"/>
              <a:gd name="connsiteY6" fmla="*/ 0 h 4351338"/>
              <a:gd name="connsiteX7" fmla="*/ 4073430 w 5657541"/>
              <a:gd name="connsiteY7" fmla="*/ 0 h 4351338"/>
              <a:gd name="connsiteX8" fmla="*/ 4752334 w 5657541"/>
              <a:gd name="connsiteY8" fmla="*/ 0 h 4351338"/>
              <a:gd name="connsiteX9" fmla="*/ 5657541 w 5657541"/>
              <a:gd name="connsiteY9" fmla="*/ 0 h 4351338"/>
              <a:gd name="connsiteX10" fmla="*/ 5657541 w 5657541"/>
              <a:gd name="connsiteY10" fmla="*/ 543917 h 4351338"/>
              <a:gd name="connsiteX11" fmla="*/ 5657541 w 5657541"/>
              <a:gd name="connsiteY11" fmla="*/ 1174861 h 4351338"/>
              <a:gd name="connsiteX12" fmla="*/ 5657541 w 5657541"/>
              <a:gd name="connsiteY12" fmla="*/ 1762292 h 4351338"/>
              <a:gd name="connsiteX13" fmla="*/ 5657541 w 5657541"/>
              <a:gd name="connsiteY13" fmla="*/ 2175669 h 4351338"/>
              <a:gd name="connsiteX14" fmla="*/ 5657541 w 5657541"/>
              <a:gd name="connsiteY14" fmla="*/ 2676073 h 4351338"/>
              <a:gd name="connsiteX15" fmla="*/ 5657541 w 5657541"/>
              <a:gd name="connsiteY15" fmla="*/ 3132963 h 4351338"/>
              <a:gd name="connsiteX16" fmla="*/ 5657541 w 5657541"/>
              <a:gd name="connsiteY16" fmla="*/ 3720394 h 4351338"/>
              <a:gd name="connsiteX17" fmla="*/ 5657541 w 5657541"/>
              <a:gd name="connsiteY17" fmla="*/ 4351338 h 4351338"/>
              <a:gd name="connsiteX18" fmla="*/ 5261513 w 5657541"/>
              <a:gd name="connsiteY18" fmla="*/ 4351338 h 4351338"/>
              <a:gd name="connsiteX19" fmla="*/ 4808910 w 5657541"/>
              <a:gd name="connsiteY19" fmla="*/ 4351338 h 4351338"/>
              <a:gd name="connsiteX20" fmla="*/ 4356307 w 5657541"/>
              <a:gd name="connsiteY20" fmla="*/ 4351338 h 4351338"/>
              <a:gd name="connsiteX21" fmla="*/ 3847128 w 5657541"/>
              <a:gd name="connsiteY21" fmla="*/ 4351338 h 4351338"/>
              <a:gd name="connsiteX22" fmla="*/ 3224798 w 5657541"/>
              <a:gd name="connsiteY22" fmla="*/ 4351338 h 4351338"/>
              <a:gd name="connsiteX23" fmla="*/ 2602469 w 5657541"/>
              <a:gd name="connsiteY23" fmla="*/ 4351338 h 4351338"/>
              <a:gd name="connsiteX24" fmla="*/ 2149866 w 5657541"/>
              <a:gd name="connsiteY24" fmla="*/ 4351338 h 4351338"/>
              <a:gd name="connsiteX25" fmla="*/ 1640687 w 5657541"/>
              <a:gd name="connsiteY25" fmla="*/ 4351338 h 4351338"/>
              <a:gd name="connsiteX26" fmla="*/ 1074933 w 5657541"/>
              <a:gd name="connsiteY26" fmla="*/ 4351338 h 4351338"/>
              <a:gd name="connsiteX27" fmla="*/ 0 w 5657541"/>
              <a:gd name="connsiteY27" fmla="*/ 4351338 h 4351338"/>
              <a:gd name="connsiteX28" fmla="*/ 0 w 5657541"/>
              <a:gd name="connsiteY28" fmla="*/ 3894448 h 4351338"/>
              <a:gd name="connsiteX29" fmla="*/ 0 w 5657541"/>
              <a:gd name="connsiteY29" fmla="*/ 3350530 h 4351338"/>
              <a:gd name="connsiteX30" fmla="*/ 0 w 5657541"/>
              <a:gd name="connsiteY30" fmla="*/ 2806613 h 4351338"/>
              <a:gd name="connsiteX31" fmla="*/ 0 w 5657541"/>
              <a:gd name="connsiteY31" fmla="*/ 2219182 h 4351338"/>
              <a:gd name="connsiteX32" fmla="*/ 0 w 5657541"/>
              <a:gd name="connsiteY32" fmla="*/ 1588238 h 4351338"/>
              <a:gd name="connsiteX33" fmla="*/ 0 w 5657541"/>
              <a:gd name="connsiteY33" fmla="*/ 1000808 h 4351338"/>
              <a:gd name="connsiteX34" fmla="*/ 0 w 5657541"/>
              <a:gd name="connsiteY34" fmla="*/ 587431 h 4351338"/>
              <a:gd name="connsiteX35" fmla="*/ 0 w 5657541"/>
              <a:gd name="connsiteY35" fmla="*/ 0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657541" h="4351338" fill="none" extrusionOk="0">
                <a:moveTo>
                  <a:pt x="0" y="0"/>
                </a:moveTo>
                <a:cubicBezTo>
                  <a:pt x="290322" y="-10853"/>
                  <a:pt x="332203" y="15916"/>
                  <a:pt x="622330" y="0"/>
                </a:cubicBezTo>
                <a:cubicBezTo>
                  <a:pt x="912457" y="-15916"/>
                  <a:pt x="982443" y="16506"/>
                  <a:pt x="1074933" y="0"/>
                </a:cubicBezTo>
                <a:cubicBezTo>
                  <a:pt x="1167423" y="-16506"/>
                  <a:pt x="1393431" y="12721"/>
                  <a:pt x="1584111" y="0"/>
                </a:cubicBezTo>
                <a:cubicBezTo>
                  <a:pt x="1774791" y="-12721"/>
                  <a:pt x="2084109" y="8040"/>
                  <a:pt x="2263016" y="0"/>
                </a:cubicBezTo>
                <a:cubicBezTo>
                  <a:pt x="2441924" y="-8040"/>
                  <a:pt x="2664804" y="51993"/>
                  <a:pt x="2772195" y="0"/>
                </a:cubicBezTo>
                <a:cubicBezTo>
                  <a:pt x="2879586" y="-51993"/>
                  <a:pt x="3275476" y="35574"/>
                  <a:pt x="3451100" y="0"/>
                </a:cubicBezTo>
                <a:cubicBezTo>
                  <a:pt x="3626725" y="-35574"/>
                  <a:pt x="3942520" y="43932"/>
                  <a:pt x="4073430" y="0"/>
                </a:cubicBezTo>
                <a:cubicBezTo>
                  <a:pt x="4204340" y="-43932"/>
                  <a:pt x="4435375" y="49963"/>
                  <a:pt x="4752334" y="0"/>
                </a:cubicBezTo>
                <a:cubicBezTo>
                  <a:pt x="5069293" y="-49963"/>
                  <a:pt x="5394132" y="39101"/>
                  <a:pt x="5657541" y="0"/>
                </a:cubicBezTo>
                <a:cubicBezTo>
                  <a:pt x="5662062" y="142440"/>
                  <a:pt x="5615567" y="425388"/>
                  <a:pt x="5657541" y="543917"/>
                </a:cubicBezTo>
                <a:cubicBezTo>
                  <a:pt x="5699515" y="662446"/>
                  <a:pt x="5619284" y="966709"/>
                  <a:pt x="5657541" y="1174861"/>
                </a:cubicBezTo>
                <a:cubicBezTo>
                  <a:pt x="5695798" y="1383013"/>
                  <a:pt x="5609277" y="1606612"/>
                  <a:pt x="5657541" y="1762292"/>
                </a:cubicBezTo>
                <a:cubicBezTo>
                  <a:pt x="5705805" y="1917972"/>
                  <a:pt x="5647574" y="2058411"/>
                  <a:pt x="5657541" y="2175669"/>
                </a:cubicBezTo>
                <a:cubicBezTo>
                  <a:pt x="5667508" y="2292927"/>
                  <a:pt x="5631966" y="2562383"/>
                  <a:pt x="5657541" y="2676073"/>
                </a:cubicBezTo>
                <a:cubicBezTo>
                  <a:pt x="5683116" y="2789763"/>
                  <a:pt x="5620340" y="3034593"/>
                  <a:pt x="5657541" y="3132963"/>
                </a:cubicBezTo>
                <a:cubicBezTo>
                  <a:pt x="5694742" y="3231333"/>
                  <a:pt x="5612636" y="3504229"/>
                  <a:pt x="5657541" y="3720394"/>
                </a:cubicBezTo>
                <a:cubicBezTo>
                  <a:pt x="5702446" y="3936559"/>
                  <a:pt x="5632779" y="4131129"/>
                  <a:pt x="5657541" y="4351338"/>
                </a:cubicBezTo>
                <a:cubicBezTo>
                  <a:pt x="5558239" y="4372351"/>
                  <a:pt x="5398361" y="4308893"/>
                  <a:pt x="5261513" y="4351338"/>
                </a:cubicBezTo>
                <a:cubicBezTo>
                  <a:pt x="5124665" y="4393783"/>
                  <a:pt x="5017957" y="4341714"/>
                  <a:pt x="4808910" y="4351338"/>
                </a:cubicBezTo>
                <a:cubicBezTo>
                  <a:pt x="4599863" y="4360962"/>
                  <a:pt x="4562981" y="4316468"/>
                  <a:pt x="4356307" y="4351338"/>
                </a:cubicBezTo>
                <a:cubicBezTo>
                  <a:pt x="4149633" y="4386208"/>
                  <a:pt x="3966740" y="4328602"/>
                  <a:pt x="3847128" y="4351338"/>
                </a:cubicBezTo>
                <a:cubicBezTo>
                  <a:pt x="3727516" y="4374074"/>
                  <a:pt x="3514612" y="4305486"/>
                  <a:pt x="3224798" y="4351338"/>
                </a:cubicBezTo>
                <a:cubicBezTo>
                  <a:pt x="2934984" y="4397190"/>
                  <a:pt x="2888614" y="4301614"/>
                  <a:pt x="2602469" y="4351338"/>
                </a:cubicBezTo>
                <a:cubicBezTo>
                  <a:pt x="2316324" y="4401062"/>
                  <a:pt x="2331216" y="4321646"/>
                  <a:pt x="2149866" y="4351338"/>
                </a:cubicBezTo>
                <a:cubicBezTo>
                  <a:pt x="1968516" y="4381030"/>
                  <a:pt x="1765930" y="4321896"/>
                  <a:pt x="1640687" y="4351338"/>
                </a:cubicBezTo>
                <a:cubicBezTo>
                  <a:pt x="1515444" y="4380780"/>
                  <a:pt x="1202056" y="4334897"/>
                  <a:pt x="1074933" y="4351338"/>
                </a:cubicBezTo>
                <a:cubicBezTo>
                  <a:pt x="947810" y="4367779"/>
                  <a:pt x="249649" y="4243112"/>
                  <a:pt x="0" y="4351338"/>
                </a:cubicBezTo>
                <a:cubicBezTo>
                  <a:pt x="-54251" y="4164462"/>
                  <a:pt x="21068" y="4107786"/>
                  <a:pt x="0" y="3894448"/>
                </a:cubicBezTo>
                <a:cubicBezTo>
                  <a:pt x="-21068" y="3681110"/>
                  <a:pt x="41226" y="3610910"/>
                  <a:pt x="0" y="3350530"/>
                </a:cubicBezTo>
                <a:cubicBezTo>
                  <a:pt x="-41226" y="3090150"/>
                  <a:pt x="53196" y="2938373"/>
                  <a:pt x="0" y="2806613"/>
                </a:cubicBezTo>
                <a:cubicBezTo>
                  <a:pt x="-53196" y="2674853"/>
                  <a:pt x="60666" y="2482805"/>
                  <a:pt x="0" y="2219182"/>
                </a:cubicBezTo>
                <a:cubicBezTo>
                  <a:pt x="-60666" y="1955559"/>
                  <a:pt x="31477" y="1900337"/>
                  <a:pt x="0" y="1588238"/>
                </a:cubicBezTo>
                <a:cubicBezTo>
                  <a:pt x="-31477" y="1276139"/>
                  <a:pt x="20512" y="1277414"/>
                  <a:pt x="0" y="1000808"/>
                </a:cubicBezTo>
                <a:cubicBezTo>
                  <a:pt x="-20512" y="724202"/>
                  <a:pt x="24754" y="759100"/>
                  <a:pt x="0" y="587431"/>
                </a:cubicBezTo>
                <a:cubicBezTo>
                  <a:pt x="-24754" y="415762"/>
                  <a:pt x="24812" y="213115"/>
                  <a:pt x="0" y="0"/>
                </a:cubicBezTo>
                <a:close/>
              </a:path>
              <a:path w="5657541" h="4351338" stroke="0" extrusionOk="0">
                <a:moveTo>
                  <a:pt x="0" y="0"/>
                </a:moveTo>
                <a:cubicBezTo>
                  <a:pt x="177294" y="-64403"/>
                  <a:pt x="425737" y="54732"/>
                  <a:pt x="678905" y="0"/>
                </a:cubicBezTo>
                <a:cubicBezTo>
                  <a:pt x="932073" y="-54732"/>
                  <a:pt x="963154" y="34479"/>
                  <a:pt x="1188084" y="0"/>
                </a:cubicBezTo>
                <a:cubicBezTo>
                  <a:pt x="1413014" y="-34479"/>
                  <a:pt x="1391643" y="1636"/>
                  <a:pt x="1584111" y="0"/>
                </a:cubicBezTo>
                <a:cubicBezTo>
                  <a:pt x="1776579" y="-1636"/>
                  <a:pt x="1927793" y="24899"/>
                  <a:pt x="2036715" y="0"/>
                </a:cubicBezTo>
                <a:cubicBezTo>
                  <a:pt x="2145637" y="-24899"/>
                  <a:pt x="2559684" y="56053"/>
                  <a:pt x="2715620" y="0"/>
                </a:cubicBezTo>
                <a:cubicBezTo>
                  <a:pt x="2871556" y="-56053"/>
                  <a:pt x="3045055" y="46873"/>
                  <a:pt x="3281374" y="0"/>
                </a:cubicBezTo>
                <a:cubicBezTo>
                  <a:pt x="3517693" y="-46873"/>
                  <a:pt x="3699350" y="18593"/>
                  <a:pt x="3960279" y="0"/>
                </a:cubicBezTo>
                <a:cubicBezTo>
                  <a:pt x="4221209" y="-18593"/>
                  <a:pt x="4335401" y="62594"/>
                  <a:pt x="4639184" y="0"/>
                </a:cubicBezTo>
                <a:cubicBezTo>
                  <a:pt x="4942968" y="-62594"/>
                  <a:pt x="5221170" y="113692"/>
                  <a:pt x="5657541" y="0"/>
                </a:cubicBezTo>
                <a:cubicBezTo>
                  <a:pt x="5676903" y="216095"/>
                  <a:pt x="5631665" y="229475"/>
                  <a:pt x="5657541" y="456890"/>
                </a:cubicBezTo>
                <a:cubicBezTo>
                  <a:pt x="5683417" y="684305"/>
                  <a:pt x="5638349" y="810500"/>
                  <a:pt x="5657541" y="1044321"/>
                </a:cubicBezTo>
                <a:cubicBezTo>
                  <a:pt x="5676733" y="1278142"/>
                  <a:pt x="5619668" y="1341527"/>
                  <a:pt x="5657541" y="1457698"/>
                </a:cubicBezTo>
                <a:cubicBezTo>
                  <a:pt x="5695414" y="1573869"/>
                  <a:pt x="5585956" y="1950703"/>
                  <a:pt x="5657541" y="2088642"/>
                </a:cubicBezTo>
                <a:cubicBezTo>
                  <a:pt x="5729126" y="2226581"/>
                  <a:pt x="5628367" y="2470745"/>
                  <a:pt x="5657541" y="2632559"/>
                </a:cubicBezTo>
                <a:cubicBezTo>
                  <a:pt x="5686715" y="2794373"/>
                  <a:pt x="5615949" y="2875688"/>
                  <a:pt x="5657541" y="3089450"/>
                </a:cubicBezTo>
                <a:cubicBezTo>
                  <a:pt x="5699133" y="3303212"/>
                  <a:pt x="5636132" y="3351799"/>
                  <a:pt x="5657541" y="3546340"/>
                </a:cubicBezTo>
                <a:cubicBezTo>
                  <a:pt x="5678950" y="3740881"/>
                  <a:pt x="5651519" y="4188719"/>
                  <a:pt x="5657541" y="4351338"/>
                </a:cubicBezTo>
                <a:cubicBezTo>
                  <a:pt x="5559327" y="4390565"/>
                  <a:pt x="5336419" y="4346496"/>
                  <a:pt x="5204938" y="4351338"/>
                </a:cubicBezTo>
                <a:cubicBezTo>
                  <a:pt x="5073457" y="4356180"/>
                  <a:pt x="4666733" y="4327713"/>
                  <a:pt x="4526033" y="4351338"/>
                </a:cubicBezTo>
                <a:cubicBezTo>
                  <a:pt x="4385333" y="4374963"/>
                  <a:pt x="4219626" y="4329924"/>
                  <a:pt x="4016854" y="4351338"/>
                </a:cubicBezTo>
                <a:cubicBezTo>
                  <a:pt x="3814082" y="4372752"/>
                  <a:pt x="3601431" y="4284600"/>
                  <a:pt x="3337949" y="4351338"/>
                </a:cubicBezTo>
                <a:cubicBezTo>
                  <a:pt x="3074467" y="4418076"/>
                  <a:pt x="3079124" y="4298553"/>
                  <a:pt x="2885346" y="4351338"/>
                </a:cubicBezTo>
                <a:cubicBezTo>
                  <a:pt x="2691568" y="4404123"/>
                  <a:pt x="2433905" y="4345138"/>
                  <a:pt x="2263016" y="4351338"/>
                </a:cubicBezTo>
                <a:cubicBezTo>
                  <a:pt x="2092127" y="4357538"/>
                  <a:pt x="1934120" y="4327892"/>
                  <a:pt x="1753838" y="4351338"/>
                </a:cubicBezTo>
                <a:cubicBezTo>
                  <a:pt x="1573556" y="4374784"/>
                  <a:pt x="1457868" y="4285259"/>
                  <a:pt x="1188084" y="4351338"/>
                </a:cubicBezTo>
                <a:cubicBezTo>
                  <a:pt x="918300" y="4417417"/>
                  <a:pt x="837012" y="4293613"/>
                  <a:pt x="565754" y="4351338"/>
                </a:cubicBezTo>
                <a:cubicBezTo>
                  <a:pt x="294496" y="4409063"/>
                  <a:pt x="179673" y="4345012"/>
                  <a:pt x="0" y="4351338"/>
                </a:cubicBezTo>
                <a:cubicBezTo>
                  <a:pt x="-45662" y="4242534"/>
                  <a:pt x="51836" y="4120522"/>
                  <a:pt x="0" y="3894448"/>
                </a:cubicBezTo>
                <a:cubicBezTo>
                  <a:pt x="-51836" y="3668374"/>
                  <a:pt x="25442" y="3574608"/>
                  <a:pt x="0" y="3263504"/>
                </a:cubicBezTo>
                <a:cubicBezTo>
                  <a:pt x="-25442" y="2952400"/>
                  <a:pt x="13843" y="2848801"/>
                  <a:pt x="0" y="2719586"/>
                </a:cubicBezTo>
                <a:cubicBezTo>
                  <a:pt x="-13843" y="2590371"/>
                  <a:pt x="29358" y="2387663"/>
                  <a:pt x="0" y="2088642"/>
                </a:cubicBezTo>
                <a:cubicBezTo>
                  <a:pt x="-29358" y="1789621"/>
                  <a:pt x="19494" y="1758965"/>
                  <a:pt x="0" y="1588238"/>
                </a:cubicBezTo>
                <a:cubicBezTo>
                  <a:pt x="-19494" y="1417511"/>
                  <a:pt x="41620" y="1132183"/>
                  <a:pt x="0" y="1000808"/>
                </a:cubicBezTo>
                <a:cubicBezTo>
                  <a:pt x="-41620" y="869433"/>
                  <a:pt x="68651" y="201807"/>
                  <a:pt x="0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ln w="190500" cap="sq">
            <a:solidFill>
              <a:schemeClr val="accent5">
                <a:lumMod val="50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407803489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C1F9F11F-F2E8-48C0-BF68-D7D823F83F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49" y="2189713"/>
            <a:ext cx="2412698" cy="2095238"/>
          </a:xfrm>
          <a:custGeom>
            <a:avLst/>
            <a:gdLst>
              <a:gd name="connsiteX0" fmla="*/ 0 w 2412698"/>
              <a:gd name="connsiteY0" fmla="*/ 0 h 2095238"/>
              <a:gd name="connsiteX1" fmla="*/ 434286 w 2412698"/>
              <a:gd name="connsiteY1" fmla="*/ 0 h 2095238"/>
              <a:gd name="connsiteX2" fmla="*/ 868571 w 2412698"/>
              <a:gd name="connsiteY2" fmla="*/ 0 h 2095238"/>
              <a:gd name="connsiteX3" fmla="*/ 1302857 w 2412698"/>
              <a:gd name="connsiteY3" fmla="*/ 0 h 2095238"/>
              <a:gd name="connsiteX4" fmla="*/ 1785397 w 2412698"/>
              <a:gd name="connsiteY4" fmla="*/ 0 h 2095238"/>
              <a:gd name="connsiteX5" fmla="*/ 2412698 w 2412698"/>
              <a:gd name="connsiteY5" fmla="*/ 0 h 2095238"/>
              <a:gd name="connsiteX6" fmla="*/ 2412698 w 2412698"/>
              <a:gd name="connsiteY6" fmla="*/ 544762 h 2095238"/>
              <a:gd name="connsiteX7" fmla="*/ 2412698 w 2412698"/>
              <a:gd name="connsiteY7" fmla="*/ 1068571 h 2095238"/>
              <a:gd name="connsiteX8" fmla="*/ 2412698 w 2412698"/>
              <a:gd name="connsiteY8" fmla="*/ 1634286 h 2095238"/>
              <a:gd name="connsiteX9" fmla="*/ 2412698 w 2412698"/>
              <a:gd name="connsiteY9" fmla="*/ 2095238 h 2095238"/>
              <a:gd name="connsiteX10" fmla="*/ 1978412 w 2412698"/>
              <a:gd name="connsiteY10" fmla="*/ 2095238 h 2095238"/>
              <a:gd name="connsiteX11" fmla="*/ 1447619 w 2412698"/>
              <a:gd name="connsiteY11" fmla="*/ 2095238 h 2095238"/>
              <a:gd name="connsiteX12" fmla="*/ 965079 w 2412698"/>
              <a:gd name="connsiteY12" fmla="*/ 2095238 h 2095238"/>
              <a:gd name="connsiteX13" fmla="*/ 434286 w 2412698"/>
              <a:gd name="connsiteY13" fmla="*/ 2095238 h 2095238"/>
              <a:gd name="connsiteX14" fmla="*/ 0 w 2412698"/>
              <a:gd name="connsiteY14" fmla="*/ 2095238 h 2095238"/>
              <a:gd name="connsiteX15" fmla="*/ 0 w 2412698"/>
              <a:gd name="connsiteY15" fmla="*/ 1592381 h 2095238"/>
              <a:gd name="connsiteX16" fmla="*/ 0 w 2412698"/>
              <a:gd name="connsiteY16" fmla="*/ 1089524 h 2095238"/>
              <a:gd name="connsiteX17" fmla="*/ 0 w 2412698"/>
              <a:gd name="connsiteY17" fmla="*/ 544762 h 2095238"/>
              <a:gd name="connsiteX18" fmla="*/ 0 w 2412698"/>
              <a:gd name="connsiteY18" fmla="*/ 0 h 209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412698" h="2095238" fill="none" extrusionOk="0">
                <a:moveTo>
                  <a:pt x="0" y="0"/>
                </a:moveTo>
                <a:cubicBezTo>
                  <a:pt x="197729" y="-25202"/>
                  <a:pt x="296496" y="48882"/>
                  <a:pt x="434286" y="0"/>
                </a:cubicBezTo>
                <a:cubicBezTo>
                  <a:pt x="572076" y="-48882"/>
                  <a:pt x="665989" y="23366"/>
                  <a:pt x="868571" y="0"/>
                </a:cubicBezTo>
                <a:cubicBezTo>
                  <a:pt x="1071154" y="-23366"/>
                  <a:pt x="1152206" y="35262"/>
                  <a:pt x="1302857" y="0"/>
                </a:cubicBezTo>
                <a:cubicBezTo>
                  <a:pt x="1453508" y="-35262"/>
                  <a:pt x="1609167" y="20423"/>
                  <a:pt x="1785397" y="0"/>
                </a:cubicBezTo>
                <a:cubicBezTo>
                  <a:pt x="1961627" y="-20423"/>
                  <a:pt x="2281710" y="37126"/>
                  <a:pt x="2412698" y="0"/>
                </a:cubicBezTo>
                <a:cubicBezTo>
                  <a:pt x="2421947" y="172561"/>
                  <a:pt x="2390878" y="304603"/>
                  <a:pt x="2412698" y="544762"/>
                </a:cubicBezTo>
                <a:cubicBezTo>
                  <a:pt x="2434518" y="784921"/>
                  <a:pt x="2371048" y="814874"/>
                  <a:pt x="2412698" y="1068571"/>
                </a:cubicBezTo>
                <a:cubicBezTo>
                  <a:pt x="2454348" y="1322268"/>
                  <a:pt x="2376964" y="1383804"/>
                  <a:pt x="2412698" y="1634286"/>
                </a:cubicBezTo>
                <a:cubicBezTo>
                  <a:pt x="2448432" y="1884768"/>
                  <a:pt x="2375871" y="1904463"/>
                  <a:pt x="2412698" y="2095238"/>
                </a:cubicBezTo>
                <a:cubicBezTo>
                  <a:pt x="2325152" y="2144749"/>
                  <a:pt x="2140859" y="2050032"/>
                  <a:pt x="1978412" y="2095238"/>
                </a:cubicBezTo>
                <a:cubicBezTo>
                  <a:pt x="1815965" y="2140444"/>
                  <a:pt x="1614402" y="2074170"/>
                  <a:pt x="1447619" y="2095238"/>
                </a:cubicBezTo>
                <a:cubicBezTo>
                  <a:pt x="1280836" y="2116306"/>
                  <a:pt x="1117841" y="2071886"/>
                  <a:pt x="965079" y="2095238"/>
                </a:cubicBezTo>
                <a:cubicBezTo>
                  <a:pt x="812317" y="2118590"/>
                  <a:pt x="642524" y="2051288"/>
                  <a:pt x="434286" y="2095238"/>
                </a:cubicBezTo>
                <a:cubicBezTo>
                  <a:pt x="226048" y="2139188"/>
                  <a:pt x="189152" y="2073245"/>
                  <a:pt x="0" y="2095238"/>
                </a:cubicBezTo>
                <a:cubicBezTo>
                  <a:pt x="-36660" y="1966383"/>
                  <a:pt x="12807" y="1710254"/>
                  <a:pt x="0" y="1592381"/>
                </a:cubicBezTo>
                <a:cubicBezTo>
                  <a:pt x="-12807" y="1474508"/>
                  <a:pt x="48750" y="1245825"/>
                  <a:pt x="0" y="1089524"/>
                </a:cubicBezTo>
                <a:cubicBezTo>
                  <a:pt x="-48750" y="933223"/>
                  <a:pt x="26671" y="705599"/>
                  <a:pt x="0" y="544762"/>
                </a:cubicBezTo>
                <a:cubicBezTo>
                  <a:pt x="-26671" y="383925"/>
                  <a:pt x="46790" y="230239"/>
                  <a:pt x="0" y="0"/>
                </a:cubicBezTo>
                <a:close/>
              </a:path>
              <a:path w="2412698" h="2095238" stroke="0" extrusionOk="0">
                <a:moveTo>
                  <a:pt x="0" y="0"/>
                </a:moveTo>
                <a:cubicBezTo>
                  <a:pt x="250839" y="-22410"/>
                  <a:pt x="394906" y="24312"/>
                  <a:pt x="506667" y="0"/>
                </a:cubicBezTo>
                <a:cubicBezTo>
                  <a:pt x="618428" y="-24312"/>
                  <a:pt x="782674" y="47937"/>
                  <a:pt x="1013333" y="0"/>
                </a:cubicBezTo>
                <a:cubicBezTo>
                  <a:pt x="1243992" y="-47937"/>
                  <a:pt x="1263942" y="2834"/>
                  <a:pt x="1423492" y="0"/>
                </a:cubicBezTo>
                <a:cubicBezTo>
                  <a:pt x="1583042" y="-2834"/>
                  <a:pt x="1834706" y="10166"/>
                  <a:pt x="1954285" y="0"/>
                </a:cubicBezTo>
                <a:cubicBezTo>
                  <a:pt x="2073864" y="-10166"/>
                  <a:pt x="2221930" y="48531"/>
                  <a:pt x="2412698" y="0"/>
                </a:cubicBezTo>
                <a:cubicBezTo>
                  <a:pt x="2426532" y="122534"/>
                  <a:pt x="2364669" y="262995"/>
                  <a:pt x="2412698" y="481905"/>
                </a:cubicBezTo>
                <a:cubicBezTo>
                  <a:pt x="2460727" y="700816"/>
                  <a:pt x="2361249" y="762568"/>
                  <a:pt x="2412698" y="963809"/>
                </a:cubicBezTo>
                <a:cubicBezTo>
                  <a:pt x="2464147" y="1165050"/>
                  <a:pt x="2397963" y="1310602"/>
                  <a:pt x="2412698" y="1508571"/>
                </a:cubicBezTo>
                <a:cubicBezTo>
                  <a:pt x="2427433" y="1706540"/>
                  <a:pt x="2370098" y="1898008"/>
                  <a:pt x="2412698" y="2095238"/>
                </a:cubicBezTo>
                <a:cubicBezTo>
                  <a:pt x="2252152" y="2157797"/>
                  <a:pt x="2121097" y="2093448"/>
                  <a:pt x="1881904" y="2095238"/>
                </a:cubicBezTo>
                <a:cubicBezTo>
                  <a:pt x="1642711" y="2097028"/>
                  <a:pt x="1611654" y="2040701"/>
                  <a:pt x="1375238" y="2095238"/>
                </a:cubicBezTo>
                <a:cubicBezTo>
                  <a:pt x="1138822" y="2149775"/>
                  <a:pt x="1060655" y="2085695"/>
                  <a:pt x="965079" y="2095238"/>
                </a:cubicBezTo>
                <a:cubicBezTo>
                  <a:pt x="869503" y="2104781"/>
                  <a:pt x="667532" y="2066362"/>
                  <a:pt x="530794" y="2095238"/>
                </a:cubicBezTo>
                <a:cubicBezTo>
                  <a:pt x="394057" y="2124114"/>
                  <a:pt x="189656" y="2064471"/>
                  <a:pt x="0" y="2095238"/>
                </a:cubicBezTo>
                <a:cubicBezTo>
                  <a:pt x="-29378" y="1940552"/>
                  <a:pt x="19547" y="1743971"/>
                  <a:pt x="0" y="1592381"/>
                </a:cubicBezTo>
                <a:cubicBezTo>
                  <a:pt x="-19547" y="1440791"/>
                  <a:pt x="48818" y="1250882"/>
                  <a:pt x="0" y="1131429"/>
                </a:cubicBezTo>
                <a:cubicBezTo>
                  <a:pt x="-48818" y="1011976"/>
                  <a:pt x="42813" y="703558"/>
                  <a:pt x="0" y="565714"/>
                </a:cubicBezTo>
                <a:cubicBezTo>
                  <a:pt x="-42813" y="427871"/>
                  <a:pt x="22248" y="155005"/>
                  <a:pt x="0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extLst>
              <a:ext uri="{C807C97D-BFC1-408E-A445-0C87EB9F89A2}">
                <ask:lineSketchStyleProps xmlns:ask="http://schemas.microsoft.com/office/drawing/2018/sketchyshapes" sd="4790758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5E0A896B-CADE-42D2-BD06-8DDD4F27B40C}"/>
              </a:ext>
            </a:extLst>
          </p:cNvPr>
          <p:cNvSpPr txBox="1">
            <a:spLocks/>
          </p:cNvSpPr>
          <p:nvPr/>
        </p:nvSpPr>
        <p:spPr>
          <a:xfrm>
            <a:off x="1133475" y="5634973"/>
            <a:ext cx="9925050" cy="11214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VAEs are Not Graphical Models:</a:t>
            </a:r>
          </a:p>
          <a:p>
            <a:pPr lvl="1"/>
            <a:r>
              <a:rPr lang="en-US" dirty="0"/>
              <a:t>e(Z|X) and p(Z) are both distributions over  Z; can’t have both.</a:t>
            </a:r>
          </a:p>
          <a:p>
            <a:pPr lvl="1"/>
            <a:r>
              <a:rPr lang="en-US" dirty="0"/>
              <a:t>The heart of a VAE is not the architecture, but the loss function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2D034-57F0-4489-89F6-20050116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2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6" grpId="0" animBg="1"/>
      <p:bldP spid="18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lbrace.glow">
            <a:extLst>
              <a:ext uri="{FF2B5EF4-FFF2-40B4-BE49-F238E27FC236}">
                <a16:creationId xmlns:a16="http://schemas.microsoft.com/office/drawing/2014/main" id="{800AEDB3-DBB7-4551-83C2-06B7C1057ED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2109" t="14877" r="53861" b="53551"/>
          <a:stretch>
            <a:fillRect/>
          </a:stretch>
        </p:blipFill>
        <p:spPr>
          <a:xfrm>
            <a:off x="5137940" y="2193988"/>
            <a:ext cx="491302" cy="1997345"/>
          </a:xfrm>
          <a:custGeom>
            <a:avLst/>
            <a:gdLst>
              <a:gd name="connsiteX0" fmla="*/ 397646 w 491302"/>
              <a:gd name="connsiteY0" fmla="*/ 6 h 1997345"/>
              <a:gd name="connsiteX1" fmla="*/ 483763 w 491302"/>
              <a:gd name="connsiteY1" fmla="*/ 164623 h 1997345"/>
              <a:gd name="connsiteX2" fmla="*/ 228600 w 491302"/>
              <a:gd name="connsiteY2" fmla="*/ 1031398 h 1997345"/>
              <a:gd name="connsiteX3" fmla="*/ 471486 w 491302"/>
              <a:gd name="connsiteY3" fmla="*/ 1841023 h 1997345"/>
              <a:gd name="connsiteX4" fmla="*/ 312314 w 491302"/>
              <a:gd name="connsiteY4" fmla="*/ 1991836 h 1997345"/>
              <a:gd name="connsiteX5" fmla="*/ 0 w 491302"/>
              <a:gd name="connsiteY5" fmla="*/ 979011 h 1997345"/>
              <a:gd name="connsiteX6" fmla="*/ 314323 w 491302"/>
              <a:gd name="connsiteY6" fmla="*/ 88424 h 1997345"/>
              <a:gd name="connsiteX7" fmla="*/ 397646 w 491302"/>
              <a:gd name="connsiteY7" fmla="*/ 6 h 199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302" h="1997345">
                <a:moveTo>
                  <a:pt x="397646" y="6"/>
                </a:moveTo>
                <a:cubicBezTo>
                  <a:pt x="435800" y="-700"/>
                  <a:pt x="461935" y="69869"/>
                  <a:pt x="483763" y="164623"/>
                </a:cubicBezTo>
                <a:cubicBezTo>
                  <a:pt x="392253" y="545624"/>
                  <a:pt x="227806" y="644313"/>
                  <a:pt x="228600" y="1031398"/>
                </a:cubicBezTo>
                <a:cubicBezTo>
                  <a:pt x="244810" y="1386204"/>
                  <a:pt x="405146" y="1653169"/>
                  <a:pt x="471486" y="1841023"/>
                </a:cubicBezTo>
                <a:cubicBezTo>
                  <a:pt x="537826" y="2028877"/>
                  <a:pt x="425591" y="1997657"/>
                  <a:pt x="312314" y="1991836"/>
                </a:cubicBezTo>
                <a:cubicBezTo>
                  <a:pt x="160584" y="1693916"/>
                  <a:pt x="104105" y="1329319"/>
                  <a:pt x="0" y="979011"/>
                </a:cubicBezTo>
                <a:cubicBezTo>
                  <a:pt x="25171" y="660188"/>
                  <a:pt x="225758" y="253524"/>
                  <a:pt x="314323" y="88424"/>
                </a:cubicBezTo>
                <a:cubicBezTo>
                  <a:pt x="347535" y="26512"/>
                  <a:pt x="374754" y="429"/>
                  <a:pt x="397646" y="6"/>
                </a:cubicBezTo>
                <a:close/>
              </a:path>
            </a:pathLst>
          </a:custGeom>
          <a:effectLst>
            <a:glow rad="101600">
              <a:schemeClr val="accent4">
                <a:satMod val="175000"/>
                <a:alpha val="40000"/>
              </a:schemeClr>
            </a:glow>
            <a:softEdge rad="12700"/>
          </a:effectLst>
        </p:spPr>
      </p:pic>
      <p:pic>
        <p:nvPicPr>
          <p:cNvPr id="68" name="rbrace.glow">
            <a:extLst>
              <a:ext uri="{FF2B5EF4-FFF2-40B4-BE49-F238E27FC236}">
                <a16:creationId xmlns:a16="http://schemas.microsoft.com/office/drawing/2014/main" id="{C5175D3C-C065-47D2-A890-6A4F5621775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095" t="14942" r="24875" b="53486"/>
          <a:stretch>
            <a:fillRect/>
          </a:stretch>
        </p:blipFill>
        <p:spPr>
          <a:xfrm>
            <a:off x="8666783" y="2193135"/>
            <a:ext cx="491303" cy="1997345"/>
          </a:xfrm>
          <a:custGeom>
            <a:avLst/>
            <a:gdLst>
              <a:gd name="connsiteX0" fmla="*/ 93657 w 491303"/>
              <a:gd name="connsiteY0" fmla="*/ 6 h 1997345"/>
              <a:gd name="connsiteX1" fmla="*/ 176980 w 491303"/>
              <a:gd name="connsiteY1" fmla="*/ 88424 h 1997345"/>
              <a:gd name="connsiteX2" fmla="*/ 491303 w 491303"/>
              <a:gd name="connsiteY2" fmla="*/ 979011 h 1997345"/>
              <a:gd name="connsiteX3" fmla="*/ 178989 w 491303"/>
              <a:gd name="connsiteY3" fmla="*/ 1991836 h 1997345"/>
              <a:gd name="connsiteX4" fmla="*/ 19817 w 491303"/>
              <a:gd name="connsiteY4" fmla="*/ 1841023 h 1997345"/>
              <a:gd name="connsiteX5" fmla="*/ 262703 w 491303"/>
              <a:gd name="connsiteY5" fmla="*/ 1031398 h 1997345"/>
              <a:gd name="connsiteX6" fmla="*/ 7540 w 491303"/>
              <a:gd name="connsiteY6" fmla="*/ 164623 h 1997345"/>
              <a:gd name="connsiteX7" fmla="*/ 93657 w 491303"/>
              <a:gd name="connsiteY7" fmla="*/ 6 h 199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303" h="1997345">
                <a:moveTo>
                  <a:pt x="93657" y="6"/>
                </a:moveTo>
                <a:cubicBezTo>
                  <a:pt x="116549" y="429"/>
                  <a:pt x="143768" y="26512"/>
                  <a:pt x="176980" y="88424"/>
                </a:cubicBezTo>
                <a:cubicBezTo>
                  <a:pt x="265545" y="253524"/>
                  <a:pt x="466132" y="660188"/>
                  <a:pt x="491303" y="979011"/>
                </a:cubicBezTo>
                <a:cubicBezTo>
                  <a:pt x="387198" y="1329319"/>
                  <a:pt x="330719" y="1693916"/>
                  <a:pt x="178989" y="1991836"/>
                </a:cubicBezTo>
                <a:cubicBezTo>
                  <a:pt x="65712" y="1997657"/>
                  <a:pt x="-46523" y="2028877"/>
                  <a:pt x="19817" y="1841023"/>
                </a:cubicBezTo>
                <a:cubicBezTo>
                  <a:pt x="86157" y="1653169"/>
                  <a:pt x="246493" y="1386204"/>
                  <a:pt x="262703" y="1031398"/>
                </a:cubicBezTo>
                <a:cubicBezTo>
                  <a:pt x="263497" y="644313"/>
                  <a:pt x="99050" y="545624"/>
                  <a:pt x="7540" y="164623"/>
                </a:cubicBezTo>
                <a:cubicBezTo>
                  <a:pt x="29368" y="69869"/>
                  <a:pt x="55503" y="-700"/>
                  <a:pt x="93657" y="6"/>
                </a:cubicBezTo>
                <a:close/>
              </a:path>
            </a:pathLst>
          </a:custGeom>
          <a:effectLst>
            <a:glow rad="101600">
              <a:schemeClr val="accent4">
                <a:satMod val="175000"/>
                <a:alpha val="40000"/>
              </a:schemeClr>
            </a:glow>
            <a:softEdge rad="12700"/>
          </a:effectLst>
        </p:spPr>
      </p:pic>
      <p:pic>
        <p:nvPicPr>
          <p:cNvPr id="37" name="-x&gt;&gt; [glow]">
            <a:extLst>
              <a:ext uri="{FF2B5EF4-FFF2-40B4-BE49-F238E27FC236}">
                <a16:creationId xmlns:a16="http://schemas.microsoft.com/office/drawing/2014/main" id="{A32ADE55-E8DC-464F-9B34-A4811452622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083" t="26064" r="28125" b="65056"/>
          <a:stretch>
            <a:fillRect/>
          </a:stretch>
        </p:blipFill>
        <p:spPr>
          <a:xfrm>
            <a:off x="8197850" y="2867185"/>
            <a:ext cx="584200" cy="561815"/>
          </a:xfrm>
          <a:custGeom>
            <a:avLst/>
            <a:gdLst>
              <a:gd name="connsiteX0" fmla="*/ 0 w 584200"/>
              <a:gd name="connsiteY0" fmla="*/ 0 h 561815"/>
              <a:gd name="connsiteX1" fmla="*/ 584200 w 584200"/>
              <a:gd name="connsiteY1" fmla="*/ 0 h 561815"/>
              <a:gd name="connsiteX2" fmla="*/ 584200 w 584200"/>
              <a:gd name="connsiteY2" fmla="*/ 561815 h 561815"/>
              <a:gd name="connsiteX3" fmla="*/ 366 w 584200"/>
              <a:gd name="connsiteY3" fmla="*/ 561815 h 561815"/>
              <a:gd name="connsiteX4" fmla="*/ 634 w 584200"/>
              <a:gd name="connsiteY4" fmla="*/ 561417 h 561815"/>
              <a:gd name="connsiteX5" fmla="*/ 6537 w 584200"/>
              <a:gd name="connsiteY5" fmla="*/ 532179 h 561815"/>
              <a:gd name="connsiteX6" fmla="*/ 6537 w 584200"/>
              <a:gd name="connsiteY6" fmla="*/ 231714 h 561815"/>
              <a:gd name="connsiteX7" fmla="*/ 634 w 584200"/>
              <a:gd name="connsiteY7" fmla="*/ 202476 h 561815"/>
              <a:gd name="connsiteX8" fmla="*/ 0 w 584200"/>
              <a:gd name="connsiteY8" fmla="*/ 201536 h 561815"/>
              <a:gd name="connsiteX9" fmla="*/ 0 w 584200"/>
              <a:gd name="connsiteY9" fmla="*/ 0 h 561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4200" h="561815">
                <a:moveTo>
                  <a:pt x="0" y="0"/>
                </a:moveTo>
                <a:lnTo>
                  <a:pt x="584200" y="0"/>
                </a:lnTo>
                <a:lnTo>
                  <a:pt x="584200" y="561815"/>
                </a:lnTo>
                <a:lnTo>
                  <a:pt x="366" y="561815"/>
                </a:lnTo>
                <a:lnTo>
                  <a:pt x="634" y="561417"/>
                </a:lnTo>
                <a:cubicBezTo>
                  <a:pt x="4435" y="552431"/>
                  <a:pt x="6537" y="542550"/>
                  <a:pt x="6537" y="532179"/>
                </a:cubicBezTo>
                <a:lnTo>
                  <a:pt x="6537" y="231714"/>
                </a:lnTo>
                <a:cubicBezTo>
                  <a:pt x="6537" y="221343"/>
                  <a:pt x="4435" y="211463"/>
                  <a:pt x="634" y="202476"/>
                </a:cubicBezTo>
                <a:lnTo>
                  <a:pt x="0" y="201536"/>
                </a:lnTo>
                <a:lnTo>
                  <a:pt x="0" y="0"/>
                </a:lnTo>
                <a:close/>
              </a:path>
            </a:pathLst>
          </a:custGeom>
          <a:effectLst>
            <a:glow rad="444500">
              <a:schemeClr val="accent2">
                <a:satMod val="175000"/>
                <a:alpha val="29000"/>
              </a:schemeClr>
            </a:glow>
          </a:effectLst>
        </p:spPr>
      </p:pic>
      <p:pic>
        <p:nvPicPr>
          <p:cNvPr id="193" name="-e&gt; [glow]">
            <a:extLst>
              <a:ext uri="{FF2B5EF4-FFF2-40B4-BE49-F238E27FC236}">
                <a16:creationId xmlns:a16="http://schemas.microsoft.com/office/drawing/2014/main" id="{376AE8FB-24CC-4C64-AF7B-D02540342F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rcRect l="53382" t="35886" r="36250" b="53619"/>
          <a:stretch>
            <a:fillRect/>
          </a:stretch>
        </p:blipFill>
        <p:spPr>
          <a:xfrm>
            <a:off x="6527377" y="3487124"/>
            <a:ext cx="1264074" cy="663962"/>
          </a:xfrm>
          <a:prstGeom prst="rect">
            <a:avLst/>
          </a:prstGeom>
          <a:effectLst>
            <a:glow rad="444500">
              <a:schemeClr val="accent2">
                <a:satMod val="175000"/>
                <a:alpha val="29000"/>
              </a:schemeClr>
            </a:glow>
          </a:effectLst>
        </p:spPr>
      </p:pic>
      <p:pic>
        <p:nvPicPr>
          <p:cNvPr id="195" name="-d&gt;[glow]">
            <a:extLst>
              <a:ext uri="{FF2B5EF4-FFF2-40B4-BE49-F238E27FC236}">
                <a16:creationId xmlns:a16="http://schemas.microsoft.com/office/drawing/2014/main" id="{5A9664BF-D52B-4876-BFCB-1C46C4E74C7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rcRect l="52458" t="16034" r="35354" b="72008"/>
          <a:stretch>
            <a:fillRect/>
          </a:stretch>
        </p:blipFill>
        <p:spPr>
          <a:xfrm>
            <a:off x="6414769" y="2231191"/>
            <a:ext cx="1485902" cy="756499"/>
          </a:xfrm>
          <a:prstGeom prst="rect">
            <a:avLst/>
          </a:prstGeom>
          <a:effectLst>
            <a:glow rad="444500">
              <a:schemeClr val="accent2">
                <a:satMod val="175000"/>
                <a:alpha val="29000"/>
              </a:schemeClr>
            </a:glow>
          </a:effectLst>
        </p:spPr>
      </p:pic>
      <p:pic>
        <p:nvPicPr>
          <p:cNvPr id="198" name="-p&gt; [glow]">
            <a:extLst>
              <a:ext uri="{FF2B5EF4-FFF2-40B4-BE49-F238E27FC236}">
                <a16:creationId xmlns:a16="http://schemas.microsoft.com/office/drawing/2014/main" id="{74279DA0-91C3-44FF-8D77-AFCDE552EA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rcRect l="45260" t="24743" r="49646" b="65443"/>
          <a:stretch>
            <a:fillRect/>
          </a:stretch>
        </p:blipFill>
        <p:spPr>
          <a:xfrm>
            <a:off x="5537200" y="2782181"/>
            <a:ext cx="621032" cy="620888"/>
          </a:xfrm>
          <a:prstGeom prst="rect">
            <a:avLst/>
          </a:prstGeom>
          <a:effectLst>
            <a:glow rad="444500">
              <a:schemeClr val="accent2">
                <a:satMod val="175000"/>
                <a:alpha val="29000"/>
              </a:schemeClr>
            </a:glow>
          </a:effectLst>
        </p:spPr>
      </p:pic>
      <p:grpSp>
        <p:nvGrpSpPr>
          <p:cNvPr id="185" name="Group 184">
            <a:extLst>
              <a:ext uri="{FF2B5EF4-FFF2-40B4-BE49-F238E27FC236}">
                <a16:creationId xmlns:a16="http://schemas.microsoft.com/office/drawing/2014/main" id="{C315DD6B-609F-4356-A349-D4054170B463}"/>
              </a:ext>
            </a:extLst>
          </p:cNvPr>
          <p:cNvGrpSpPr/>
          <p:nvPr/>
        </p:nvGrpSpPr>
        <p:grpSpPr>
          <a:xfrm>
            <a:off x="5133183" y="2194002"/>
            <a:ext cx="6586252" cy="2001458"/>
            <a:chOff x="5133977" y="1206975"/>
            <a:chExt cx="6586252" cy="2001458"/>
          </a:xfrm>
        </p:grpSpPr>
        <p:pic>
          <p:nvPicPr>
            <p:cNvPr id="177" name="left inc brace">
              <a:extLst>
                <a:ext uri="{FF2B5EF4-FFF2-40B4-BE49-F238E27FC236}">
                  <a16:creationId xmlns:a16="http://schemas.microsoft.com/office/drawing/2014/main" id="{5D8A47D5-6705-4A55-9F59-7DE04EC7E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2109" t="14877" r="53861" b="53551"/>
            <a:stretch>
              <a:fillRect/>
            </a:stretch>
          </p:blipFill>
          <p:spPr>
            <a:xfrm>
              <a:off x="5133977" y="1206975"/>
              <a:ext cx="491302" cy="1997345"/>
            </a:xfrm>
            <a:custGeom>
              <a:avLst/>
              <a:gdLst>
                <a:gd name="connsiteX0" fmla="*/ 397646 w 491302"/>
                <a:gd name="connsiteY0" fmla="*/ 6 h 1997345"/>
                <a:gd name="connsiteX1" fmla="*/ 483763 w 491302"/>
                <a:gd name="connsiteY1" fmla="*/ 164623 h 1997345"/>
                <a:gd name="connsiteX2" fmla="*/ 228600 w 491302"/>
                <a:gd name="connsiteY2" fmla="*/ 1031398 h 1997345"/>
                <a:gd name="connsiteX3" fmla="*/ 471486 w 491302"/>
                <a:gd name="connsiteY3" fmla="*/ 1841023 h 1997345"/>
                <a:gd name="connsiteX4" fmla="*/ 312314 w 491302"/>
                <a:gd name="connsiteY4" fmla="*/ 1991836 h 1997345"/>
                <a:gd name="connsiteX5" fmla="*/ 0 w 491302"/>
                <a:gd name="connsiteY5" fmla="*/ 979011 h 1997345"/>
                <a:gd name="connsiteX6" fmla="*/ 314323 w 491302"/>
                <a:gd name="connsiteY6" fmla="*/ 88424 h 1997345"/>
                <a:gd name="connsiteX7" fmla="*/ 397646 w 491302"/>
                <a:gd name="connsiteY7" fmla="*/ 6 h 199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1302" h="1997345">
                  <a:moveTo>
                    <a:pt x="397646" y="6"/>
                  </a:moveTo>
                  <a:cubicBezTo>
                    <a:pt x="435800" y="-700"/>
                    <a:pt x="461935" y="69869"/>
                    <a:pt x="483763" y="164623"/>
                  </a:cubicBezTo>
                  <a:cubicBezTo>
                    <a:pt x="392253" y="545624"/>
                    <a:pt x="227806" y="644313"/>
                    <a:pt x="228600" y="1031398"/>
                  </a:cubicBezTo>
                  <a:cubicBezTo>
                    <a:pt x="244810" y="1386204"/>
                    <a:pt x="405146" y="1653169"/>
                    <a:pt x="471486" y="1841023"/>
                  </a:cubicBezTo>
                  <a:cubicBezTo>
                    <a:pt x="537826" y="2028877"/>
                    <a:pt x="425591" y="1997657"/>
                    <a:pt x="312314" y="1991836"/>
                  </a:cubicBezTo>
                  <a:cubicBezTo>
                    <a:pt x="160584" y="1693916"/>
                    <a:pt x="104105" y="1329319"/>
                    <a:pt x="0" y="979011"/>
                  </a:cubicBezTo>
                  <a:cubicBezTo>
                    <a:pt x="25171" y="660188"/>
                    <a:pt x="225758" y="253524"/>
                    <a:pt x="314323" y="88424"/>
                  </a:cubicBezTo>
                  <a:cubicBezTo>
                    <a:pt x="347535" y="26512"/>
                    <a:pt x="374754" y="429"/>
                    <a:pt x="397646" y="6"/>
                  </a:cubicBezTo>
                  <a:close/>
                </a:path>
              </a:pathLst>
            </a:custGeom>
          </p:spPr>
        </p:pic>
        <p:pic>
          <p:nvPicPr>
            <p:cNvPr id="176" name="right inc brace">
              <a:extLst>
                <a:ext uri="{FF2B5EF4-FFF2-40B4-BE49-F238E27FC236}">
                  <a16:creationId xmlns:a16="http://schemas.microsoft.com/office/drawing/2014/main" id="{404444E4-4D1E-463A-A78C-20831EC2F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1095" t="14942" r="24875" b="53486"/>
            <a:stretch>
              <a:fillRect/>
            </a:stretch>
          </p:blipFill>
          <p:spPr>
            <a:xfrm>
              <a:off x="8667928" y="1211088"/>
              <a:ext cx="491303" cy="1997345"/>
            </a:xfrm>
            <a:custGeom>
              <a:avLst/>
              <a:gdLst>
                <a:gd name="connsiteX0" fmla="*/ 93657 w 491303"/>
                <a:gd name="connsiteY0" fmla="*/ 6 h 1997345"/>
                <a:gd name="connsiteX1" fmla="*/ 176980 w 491303"/>
                <a:gd name="connsiteY1" fmla="*/ 88424 h 1997345"/>
                <a:gd name="connsiteX2" fmla="*/ 491303 w 491303"/>
                <a:gd name="connsiteY2" fmla="*/ 979011 h 1997345"/>
                <a:gd name="connsiteX3" fmla="*/ 178989 w 491303"/>
                <a:gd name="connsiteY3" fmla="*/ 1991836 h 1997345"/>
                <a:gd name="connsiteX4" fmla="*/ 19817 w 491303"/>
                <a:gd name="connsiteY4" fmla="*/ 1841023 h 1997345"/>
                <a:gd name="connsiteX5" fmla="*/ 262703 w 491303"/>
                <a:gd name="connsiteY5" fmla="*/ 1031398 h 1997345"/>
                <a:gd name="connsiteX6" fmla="*/ 7540 w 491303"/>
                <a:gd name="connsiteY6" fmla="*/ 164623 h 1997345"/>
                <a:gd name="connsiteX7" fmla="*/ 93657 w 491303"/>
                <a:gd name="connsiteY7" fmla="*/ 6 h 199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1303" h="1997345">
                  <a:moveTo>
                    <a:pt x="93657" y="6"/>
                  </a:moveTo>
                  <a:cubicBezTo>
                    <a:pt x="116549" y="429"/>
                    <a:pt x="143768" y="26512"/>
                    <a:pt x="176980" y="88424"/>
                  </a:cubicBezTo>
                  <a:cubicBezTo>
                    <a:pt x="265545" y="253524"/>
                    <a:pt x="466132" y="660188"/>
                    <a:pt x="491303" y="979011"/>
                  </a:cubicBezTo>
                  <a:cubicBezTo>
                    <a:pt x="387198" y="1329319"/>
                    <a:pt x="330719" y="1693916"/>
                    <a:pt x="178989" y="1991836"/>
                  </a:cubicBezTo>
                  <a:cubicBezTo>
                    <a:pt x="65712" y="1997657"/>
                    <a:pt x="-46523" y="2028877"/>
                    <a:pt x="19817" y="1841023"/>
                  </a:cubicBezTo>
                  <a:cubicBezTo>
                    <a:pt x="86157" y="1653169"/>
                    <a:pt x="246493" y="1386204"/>
                    <a:pt x="262703" y="1031398"/>
                  </a:cubicBezTo>
                  <a:cubicBezTo>
                    <a:pt x="263497" y="644313"/>
                    <a:pt x="99050" y="545624"/>
                    <a:pt x="7540" y="164623"/>
                  </a:cubicBezTo>
                  <a:cubicBezTo>
                    <a:pt x="29368" y="69869"/>
                    <a:pt x="55503" y="-700"/>
                    <a:pt x="93657" y="6"/>
                  </a:cubicBezTo>
                  <a:close/>
                </a:path>
              </a:pathLst>
            </a:custGeom>
          </p:spPr>
        </p:pic>
        <p:pic>
          <p:nvPicPr>
            <p:cNvPr id="173" name="elbo-formula">
              <a:extLst>
                <a:ext uri="{FF2B5EF4-FFF2-40B4-BE49-F238E27FC236}">
                  <a16:creationId xmlns:a16="http://schemas.microsoft.com/office/drawing/2014/main" id="{00076BDF-D88A-4739-A52B-9DCA805E8A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89" r="-1673"/>
            <a:stretch/>
          </p:blipFill>
          <p:spPr>
            <a:xfrm>
              <a:off x="9358317" y="1983095"/>
              <a:ext cx="2361912" cy="576001"/>
            </a:xfrm>
            <a:custGeom>
              <a:avLst/>
              <a:gdLst>
                <a:gd name="connsiteX0" fmla="*/ 0 w 2805881"/>
                <a:gd name="connsiteY0" fmla="*/ 0 h 1193955"/>
                <a:gd name="connsiteX1" fmla="*/ 2805881 w 2805881"/>
                <a:gd name="connsiteY1" fmla="*/ 0 h 1193955"/>
                <a:gd name="connsiteX2" fmla="*/ 2805881 w 2805881"/>
                <a:gd name="connsiteY2" fmla="*/ 1193955 h 1193955"/>
                <a:gd name="connsiteX3" fmla="*/ 0 w 2805881"/>
                <a:gd name="connsiteY3" fmla="*/ 1193955 h 1193955"/>
                <a:gd name="connsiteX4" fmla="*/ 0 w 2805881"/>
                <a:gd name="connsiteY4" fmla="*/ 0 h 119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881" h="1193955">
                  <a:moveTo>
                    <a:pt x="0" y="0"/>
                  </a:moveTo>
                  <a:lnTo>
                    <a:pt x="2805881" y="0"/>
                  </a:lnTo>
                  <a:lnTo>
                    <a:pt x="2805881" y="1193955"/>
                  </a:lnTo>
                  <a:lnTo>
                    <a:pt x="0" y="1193955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pic>
        <p:nvPicPr>
          <p:cNvPr id="175" name="-d&gt;">
            <a:extLst>
              <a:ext uri="{FF2B5EF4-FFF2-40B4-BE49-F238E27FC236}">
                <a16:creationId xmlns:a16="http://schemas.microsoft.com/office/drawing/2014/main" id="{E95BB116-A196-43AF-8478-9C529EEB100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2458" t="16034" r="35354" b="72008"/>
          <a:stretch>
            <a:fillRect/>
          </a:stretch>
        </p:blipFill>
        <p:spPr>
          <a:xfrm>
            <a:off x="6414769" y="2232660"/>
            <a:ext cx="1485902" cy="756499"/>
          </a:xfrm>
          <a:custGeom>
            <a:avLst/>
            <a:gdLst>
              <a:gd name="connsiteX0" fmla="*/ 0 w 1485902"/>
              <a:gd name="connsiteY0" fmla="*/ 0 h 756499"/>
              <a:gd name="connsiteX1" fmla="*/ 1485902 w 1485902"/>
              <a:gd name="connsiteY1" fmla="*/ 0 h 756499"/>
              <a:gd name="connsiteX2" fmla="*/ 1485902 w 1485902"/>
              <a:gd name="connsiteY2" fmla="*/ 756499 h 756499"/>
              <a:gd name="connsiteX3" fmla="*/ 0 w 1485902"/>
              <a:gd name="connsiteY3" fmla="*/ 756499 h 756499"/>
              <a:gd name="connsiteX4" fmla="*/ 0 w 1485902"/>
              <a:gd name="connsiteY4" fmla="*/ 0 h 75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5902" h="756499">
                <a:moveTo>
                  <a:pt x="0" y="0"/>
                </a:moveTo>
                <a:lnTo>
                  <a:pt x="1485902" y="0"/>
                </a:lnTo>
                <a:lnTo>
                  <a:pt x="1485902" y="756499"/>
                </a:lnTo>
                <a:lnTo>
                  <a:pt x="0" y="75649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9" name="Latent Space Z">
            <a:extLst>
              <a:ext uri="{FF2B5EF4-FFF2-40B4-BE49-F238E27FC236}">
                <a16:creationId xmlns:a16="http://schemas.microsoft.com/office/drawing/2014/main" id="{50323ADE-6EA5-4DD6-9A6E-A5CB2ED0758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0657" t="28531" r="44939" b="64344"/>
          <a:stretch>
            <a:fillRect/>
          </a:stretch>
        </p:blipFill>
        <p:spPr>
          <a:xfrm>
            <a:off x="6195207" y="3023319"/>
            <a:ext cx="536879" cy="450698"/>
          </a:xfrm>
          <a:custGeom>
            <a:avLst/>
            <a:gdLst>
              <a:gd name="connsiteX0" fmla="*/ 75116 w 536879"/>
              <a:gd name="connsiteY0" fmla="*/ 0 h 450698"/>
              <a:gd name="connsiteX1" fmla="*/ 461763 w 536879"/>
              <a:gd name="connsiteY1" fmla="*/ 0 h 450698"/>
              <a:gd name="connsiteX2" fmla="*/ 536879 w 536879"/>
              <a:gd name="connsiteY2" fmla="*/ 75116 h 450698"/>
              <a:gd name="connsiteX3" fmla="*/ 536879 w 536879"/>
              <a:gd name="connsiteY3" fmla="*/ 375582 h 450698"/>
              <a:gd name="connsiteX4" fmla="*/ 461763 w 536879"/>
              <a:gd name="connsiteY4" fmla="*/ 450698 h 450698"/>
              <a:gd name="connsiteX5" fmla="*/ 75116 w 536879"/>
              <a:gd name="connsiteY5" fmla="*/ 450698 h 450698"/>
              <a:gd name="connsiteX6" fmla="*/ 0 w 536879"/>
              <a:gd name="connsiteY6" fmla="*/ 375582 h 450698"/>
              <a:gd name="connsiteX7" fmla="*/ 0 w 536879"/>
              <a:gd name="connsiteY7" fmla="*/ 75116 h 450698"/>
              <a:gd name="connsiteX8" fmla="*/ 75116 w 536879"/>
              <a:gd name="connsiteY8" fmla="*/ 0 h 450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6879" h="450698">
                <a:moveTo>
                  <a:pt x="75116" y="0"/>
                </a:moveTo>
                <a:lnTo>
                  <a:pt x="461763" y="0"/>
                </a:lnTo>
                <a:cubicBezTo>
                  <a:pt x="503248" y="0"/>
                  <a:pt x="536879" y="33631"/>
                  <a:pt x="536879" y="75116"/>
                </a:cubicBezTo>
                <a:lnTo>
                  <a:pt x="536879" y="375582"/>
                </a:lnTo>
                <a:cubicBezTo>
                  <a:pt x="536879" y="417067"/>
                  <a:pt x="503248" y="450698"/>
                  <a:pt x="461763" y="450698"/>
                </a:cubicBezTo>
                <a:lnTo>
                  <a:pt x="75116" y="450698"/>
                </a:lnTo>
                <a:cubicBezTo>
                  <a:pt x="33631" y="450698"/>
                  <a:pt x="0" y="417067"/>
                  <a:pt x="0" y="375582"/>
                </a:cubicBezTo>
                <a:lnTo>
                  <a:pt x="0" y="75116"/>
                </a:lnTo>
                <a:cubicBezTo>
                  <a:pt x="0" y="33631"/>
                  <a:pt x="33631" y="0"/>
                  <a:pt x="75116" y="0"/>
                </a:cubicBezTo>
                <a:close/>
              </a:path>
            </a:pathLst>
          </a:custGeom>
        </p:spPr>
      </p:pic>
      <p:pic>
        <p:nvPicPr>
          <p:cNvPr id="168" name="Images X">
            <a:extLst>
              <a:ext uri="{FF2B5EF4-FFF2-40B4-BE49-F238E27FC236}">
                <a16:creationId xmlns:a16="http://schemas.microsoft.com/office/drawing/2014/main" id="{7BF404F9-A9EA-42B2-860C-29FA1EBA7C6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043" t="28539" r="32914" b="64337"/>
          <a:stretch>
            <a:fillRect/>
          </a:stretch>
        </p:blipFill>
        <p:spPr>
          <a:xfrm>
            <a:off x="7583356" y="3023783"/>
            <a:ext cx="614861" cy="450697"/>
          </a:xfrm>
          <a:custGeom>
            <a:avLst/>
            <a:gdLst>
              <a:gd name="connsiteX0" fmla="*/ 75116 w 614861"/>
              <a:gd name="connsiteY0" fmla="*/ 0 h 450697"/>
              <a:gd name="connsiteX1" fmla="*/ 545916 w 614861"/>
              <a:gd name="connsiteY1" fmla="*/ 0 h 450697"/>
              <a:gd name="connsiteX2" fmla="*/ 599031 w 614861"/>
              <a:gd name="connsiteY2" fmla="*/ 22001 h 450697"/>
              <a:gd name="connsiteX3" fmla="*/ 614495 w 614861"/>
              <a:gd name="connsiteY3" fmla="*/ 44938 h 450697"/>
              <a:gd name="connsiteX4" fmla="*/ 614495 w 614861"/>
              <a:gd name="connsiteY4" fmla="*/ 405217 h 450697"/>
              <a:gd name="connsiteX5" fmla="*/ 614861 w 614861"/>
              <a:gd name="connsiteY5" fmla="*/ 405217 h 450697"/>
              <a:gd name="connsiteX6" fmla="*/ 599031 w 614861"/>
              <a:gd name="connsiteY6" fmla="*/ 428696 h 450697"/>
              <a:gd name="connsiteX7" fmla="*/ 545916 w 614861"/>
              <a:gd name="connsiteY7" fmla="*/ 450697 h 450697"/>
              <a:gd name="connsiteX8" fmla="*/ 75116 w 614861"/>
              <a:gd name="connsiteY8" fmla="*/ 450697 h 450697"/>
              <a:gd name="connsiteX9" fmla="*/ 0 w 614861"/>
              <a:gd name="connsiteY9" fmla="*/ 375581 h 450697"/>
              <a:gd name="connsiteX10" fmla="*/ 0 w 614861"/>
              <a:gd name="connsiteY10" fmla="*/ 75116 h 450697"/>
              <a:gd name="connsiteX11" fmla="*/ 75116 w 614861"/>
              <a:gd name="connsiteY11" fmla="*/ 0 h 450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4861" h="450697">
                <a:moveTo>
                  <a:pt x="75116" y="0"/>
                </a:moveTo>
                <a:lnTo>
                  <a:pt x="545916" y="0"/>
                </a:lnTo>
                <a:cubicBezTo>
                  <a:pt x="566659" y="0"/>
                  <a:pt x="585438" y="8408"/>
                  <a:pt x="599031" y="22001"/>
                </a:cubicBezTo>
                <a:lnTo>
                  <a:pt x="614495" y="44938"/>
                </a:lnTo>
                <a:lnTo>
                  <a:pt x="614495" y="405217"/>
                </a:lnTo>
                <a:lnTo>
                  <a:pt x="614861" y="405217"/>
                </a:lnTo>
                <a:lnTo>
                  <a:pt x="599031" y="428696"/>
                </a:lnTo>
                <a:cubicBezTo>
                  <a:pt x="585438" y="442289"/>
                  <a:pt x="566659" y="450697"/>
                  <a:pt x="545916" y="450697"/>
                </a:cubicBezTo>
                <a:lnTo>
                  <a:pt x="75116" y="450697"/>
                </a:lnTo>
                <a:cubicBezTo>
                  <a:pt x="33631" y="450697"/>
                  <a:pt x="0" y="417066"/>
                  <a:pt x="0" y="375581"/>
                </a:cubicBezTo>
                <a:lnTo>
                  <a:pt x="0" y="75116"/>
                </a:lnTo>
                <a:cubicBezTo>
                  <a:pt x="0" y="33631"/>
                  <a:pt x="33631" y="0"/>
                  <a:pt x="75116" y="0"/>
                </a:cubicBezTo>
                <a:close/>
              </a:path>
            </a:pathLst>
          </a:custGeom>
        </p:spPr>
      </p:pic>
      <p:pic>
        <p:nvPicPr>
          <p:cNvPr id="172" name="-p&gt;">
            <a:extLst>
              <a:ext uri="{FF2B5EF4-FFF2-40B4-BE49-F238E27FC236}">
                <a16:creationId xmlns:a16="http://schemas.microsoft.com/office/drawing/2014/main" id="{93207355-ED56-4242-B389-4C767EF5B2B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5260" t="24743" r="49646" b="65443"/>
          <a:stretch>
            <a:fillRect/>
          </a:stretch>
        </p:blipFill>
        <p:spPr>
          <a:xfrm>
            <a:off x="5537200" y="2783650"/>
            <a:ext cx="621032" cy="620888"/>
          </a:xfrm>
          <a:custGeom>
            <a:avLst/>
            <a:gdLst>
              <a:gd name="connsiteX0" fmla="*/ 0 w 621032"/>
              <a:gd name="connsiteY0" fmla="*/ 0 h 620888"/>
              <a:gd name="connsiteX1" fmla="*/ 621032 w 621032"/>
              <a:gd name="connsiteY1" fmla="*/ 0 h 620888"/>
              <a:gd name="connsiteX2" fmla="*/ 621032 w 621032"/>
              <a:gd name="connsiteY2" fmla="*/ 620888 h 620888"/>
              <a:gd name="connsiteX3" fmla="*/ 0 w 621032"/>
              <a:gd name="connsiteY3" fmla="*/ 620888 h 620888"/>
              <a:gd name="connsiteX4" fmla="*/ 0 w 621032"/>
              <a:gd name="connsiteY4" fmla="*/ 0 h 62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1032" h="620888">
                <a:moveTo>
                  <a:pt x="0" y="0"/>
                </a:moveTo>
                <a:lnTo>
                  <a:pt x="621032" y="0"/>
                </a:lnTo>
                <a:lnTo>
                  <a:pt x="621032" y="620888"/>
                </a:lnTo>
                <a:lnTo>
                  <a:pt x="0" y="62088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6" name="encoder strength">
            <a:extLst>
              <a:ext uri="{FF2B5EF4-FFF2-40B4-BE49-F238E27FC236}">
                <a16:creationId xmlns:a16="http://schemas.microsoft.com/office/drawing/2014/main" id="{ABBD3D1C-8194-42EE-89E9-EACEA296542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6156" t="34648" r="39052" b="60275"/>
          <a:stretch>
            <a:fillRect/>
          </a:stretch>
        </p:blipFill>
        <p:spPr>
          <a:xfrm>
            <a:off x="6916562" y="3390734"/>
            <a:ext cx="584200" cy="321188"/>
          </a:xfrm>
          <a:custGeom>
            <a:avLst/>
            <a:gdLst>
              <a:gd name="connsiteX0" fmla="*/ 0 w 584200"/>
              <a:gd name="connsiteY0" fmla="*/ 0 h 321188"/>
              <a:gd name="connsiteX1" fmla="*/ 584200 w 584200"/>
              <a:gd name="connsiteY1" fmla="*/ 0 h 321188"/>
              <a:gd name="connsiteX2" fmla="*/ 559937 w 584200"/>
              <a:gd name="connsiteY2" fmla="*/ 79069 h 321188"/>
              <a:gd name="connsiteX3" fmla="*/ 559938 w 584200"/>
              <a:gd name="connsiteY3" fmla="*/ 79069 h 321188"/>
              <a:gd name="connsiteX4" fmla="*/ 485640 w 584200"/>
              <a:gd name="connsiteY4" fmla="*/ 321188 h 321188"/>
              <a:gd name="connsiteX5" fmla="*/ 120962 w 584200"/>
              <a:gd name="connsiteY5" fmla="*/ 303268 h 321188"/>
              <a:gd name="connsiteX6" fmla="*/ 31539 w 584200"/>
              <a:gd name="connsiteY6" fmla="*/ 79069 h 321188"/>
              <a:gd name="connsiteX7" fmla="*/ 31538 w 584200"/>
              <a:gd name="connsiteY7" fmla="*/ 79069 h 321188"/>
              <a:gd name="connsiteX8" fmla="*/ 0 w 584200"/>
              <a:gd name="connsiteY8" fmla="*/ 0 h 32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4200" h="321188">
                <a:moveTo>
                  <a:pt x="0" y="0"/>
                </a:moveTo>
                <a:lnTo>
                  <a:pt x="584200" y="0"/>
                </a:lnTo>
                <a:lnTo>
                  <a:pt x="559937" y="79069"/>
                </a:lnTo>
                <a:lnTo>
                  <a:pt x="559938" y="79069"/>
                </a:lnTo>
                <a:lnTo>
                  <a:pt x="485640" y="321188"/>
                </a:lnTo>
                <a:lnTo>
                  <a:pt x="120962" y="303268"/>
                </a:lnTo>
                <a:lnTo>
                  <a:pt x="31539" y="79069"/>
                </a:lnTo>
                <a:lnTo>
                  <a:pt x="31538" y="79069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5" name="prior strength">
            <a:extLst>
              <a:ext uri="{FF2B5EF4-FFF2-40B4-BE49-F238E27FC236}">
                <a16:creationId xmlns:a16="http://schemas.microsoft.com/office/drawing/2014/main" id="{7047E6BC-C8DD-4917-BF8C-E0FD9FC919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27" t="-20852" r="-10943" b="-17490"/>
          <a:stretch/>
        </p:blipFill>
        <p:spPr>
          <a:xfrm>
            <a:off x="5600469" y="3313423"/>
            <a:ext cx="342011" cy="321188"/>
          </a:xfrm>
          <a:custGeom>
            <a:avLst/>
            <a:gdLst>
              <a:gd name="connsiteX0" fmla="*/ 0 w 621031"/>
              <a:gd name="connsiteY0" fmla="*/ 0 h 331913"/>
              <a:gd name="connsiteX1" fmla="*/ 621031 w 621031"/>
              <a:gd name="connsiteY1" fmla="*/ 0 h 331913"/>
              <a:gd name="connsiteX2" fmla="*/ 621031 w 621031"/>
              <a:gd name="connsiteY2" fmla="*/ 331913 h 331913"/>
              <a:gd name="connsiteX3" fmla="*/ 0 w 621031"/>
              <a:gd name="connsiteY3" fmla="*/ 331913 h 331913"/>
              <a:gd name="connsiteX4" fmla="*/ 0 w 621031"/>
              <a:gd name="connsiteY4" fmla="*/ 0 h 33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1031" h="331913">
                <a:moveTo>
                  <a:pt x="0" y="0"/>
                </a:moveTo>
                <a:lnTo>
                  <a:pt x="621031" y="0"/>
                </a:lnTo>
                <a:lnTo>
                  <a:pt x="621031" y="331913"/>
                </a:lnTo>
                <a:lnTo>
                  <a:pt x="0" y="33191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4" name="-e&gt;">
            <a:extLst>
              <a:ext uri="{FF2B5EF4-FFF2-40B4-BE49-F238E27FC236}">
                <a16:creationId xmlns:a16="http://schemas.microsoft.com/office/drawing/2014/main" id="{01B94404-2924-4894-95EF-81670227B2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3382" t="35886" r="36250" b="53619"/>
          <a:stretch>
            <a:fillRect/>
          </a:stretch>
        </p:blipFill>
        <p:spPr>
          <a:xfrm>
            <a:off x="6527377" y="3488593"/>
            <a:ext cx="1264074" cy="663962"/>
          </a:xfrm>
          <a:custGeom>
            <a:avLst/>
            <a:gdLst>
              <a:gd name="connsiteX0" fmla="*/ 0 w 1264074"/>
              <a:gd name="connsiteY0" fmla="*/ 0 h 663962"/>
              <a:gd name="connsiteX1" fmla="*/ 353353 w 1264074"/>
              <a:gd name="connsiteY1" fmla="*/ 0 h 663962"/>
              <a:gd name="connsiteX2" fmla="*/ 448414 w 1264074"/>
              <a:gd name="connsiteY2" fmla="*/ 238334 h 663962"/>
              <a:gd name="connsiteX3" fmla="*/ 836084 w 1264074"/>
              <a:gd name="connsiteY3" fmla="*/ 257384 h 663962"/>
              <a:gd name="connsiteX4" fmla="*/ 915066 w 1264074"/>
              <a:gd name="connsiteY4" fmla="*/ 0 h 663962"/>
              <a:gd name="connsiteX5" fmla="*/ 1264074 w 1264074"/>
              <a:gd name="connsiteY5" fmla="*/ 0 h 663962"/>
              <a:gd name="connsiteX6" fmla="*/ 1264074 w 1264074"/>
              <a:gd name="connsiteY6" fmla="*/ 663962 h 663962"/>
              <a:gd name="connsiteX7" fmla="*/ 0 w 1264074"/>
              <a:gd name="connsiteY7" fmla="*/ 663962 h 663962"/>
              <a:gd name="connsiteX8" fmla="*/ 0 w 1264074"/>
              <a:gd name="connsiteY8" fmla="*/ 0 h 66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4074" h="663962">
                <a:moveTo>
                  <a:pt x="0" y="0"/>
                </a:moveTo>
                <a:lnTo>
                  <a:pt x="353353" y="0"/>
                </a:lnTo>
                <a:lnTo>
                  <a:pt x="448414" y="238334"/>
                </a:lnTo>
                <a:lnTo>
                  <a:pt x="836084" y="257384"/>
                </a:lnTo>
                <a:lnTo>
                  <a:pt x="915066" y="0"/>
                </a:lnTo>
                <a:lnTo>
                  <a:pt x="1264074" y="0"/>
                </a:lnTo>
                <a:lnTo>
                  <a:pt x="1264074" y="663962"/>
                </a:lnTo>
                <a:lnTo>
                  <a:pt x="0" y="663962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1" name="-x&gt;&gt;">
            <a:extLst>
              <a:ext uri="{FF2B5EF4-FFF2-40B4-BE49-F238E27FC236}">
                <a16:creationId xmlns:a16="http://schemas.microsoft.com/office/drawing/2014/main" id="{0B4CBEC9-D9AC-4327-8BBA-2C32A4B4356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083" t="26064" r="28125" b="65056"/>
          <a:stretch>
            <a:fillRect/>
          </a:stretch>
        </p:blipFill>
        <p:spPr>
          <a:xfrm>
            <a:off x="8197850" y="2867185"/>
            <a:ext cx="584200" cy="561815"/>
          </a:xfrm>
          <a:custGeom>
            <a:avLst/>
            <a:gdLst>
              <a:gd name="connsiteX0" fmla="*/ 0 w 584200"/>
              <a:gd name="connsiteY0" fmla="*/ 0 h 561815"/>
              <a:gd name="connsiteX1" fmla="*/ 584200 w 584200"/>
              <a:gd name="connsiteY1" fmla="*/ 0 h 561815"/>
              <a:gd name="connsiteX2" fmla="*/ 584200 w 584200"/>
              <a:gd name="connsiteY2" fmla="*/ 561815 h 561815"/>
              <a:gd name="connsiteX3" fmla="*/ 366 w 584200"/>
              <a:gd name="connsiteY3" fmla="*/ 561815 h 561815"/>
              <a:gd name="connsiteX4" fmla="*/ 634 w 584200"/>
              <a:gd name="connsiteY4" fmla="*/ 561417 h 561815"/>
              <a:gd name="connsiteX5" fmla="*/ 6537 w 584200"/>
              <a:gd name="connsiteY5" fmla="*/ 532179 h 561815"/>
              <a:gd name="connsiteX6" fmla="*/ 6537 w 584200"/>
              <a:gd name="connsiteY6" fmla="*/ 231714 h 561815"/>
              <a:gd name="connsiteX7" fmla="*/ 634 w 584200"/>
              <a:gd name="connsiteY7" fmla="*/ 202476 h 561815"/>
              <a:gd name="connsiteX8" fmla="*/ 0 w 584200"/>
              <a:gd name="connsiteY8" fmla="*/ 201536 h 561815"/>
              <a:gd name="connsiteX9" fmla="*/ 0 w 584200"/>
              <a:gd name="connsiteY9" fmla="*/ 0 h 561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4200" h="561815">
                <a:moveTo>
                  <a:pt x="0" y="0"/>
                </a:moveTo>
                <a:lnTo>
                  <a:pt x="584200" y="0"/>
                </a:lnTo>
                <a:lnTo>
                  <a:pt x="584200" y="561815"/>
                </a:lnTo>
                <a:lnTo>
                  <a:pt x="366" y="561815"/>
                </a:lnTo>
                <a:lnTo>
                  <a:pt x="634" y="561417"/>
                </a:lnTo>
                <a:cubicBezTo>
                  <a:pt x="4435" y="552431"/>
                  <a:pt x="6537" y="542550"/>
                  <a:pt x="6537" y="532179"/>
                </a:cubicBezTo>
                <a:lnTo>
                  <a:pt x="6537" y="231714"/>
                </a:lnTo>
                <a:cubicBezTo>
                  <a:pt x="6537" y="221343"/>
                  <a:pt x="4435" y="211463"/>
                  <a:pt x="634" y="202476"/>
                </a:cubicBezTo>
                <a:lnTo>
                  <a:pt x="0" y="20153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2" name="Alt-VAE-Diagram">
            <a:extLst>
              <a:ext uri="{FF2B5EF4-FFF2-40B4-BE49-F238E27FC236}">
                <a16:creationId xmlns:a16="http://schemas.microsoft.com/office/drawing/2014/main" id="{279BCA49-5ACE-40AB-BCF5-D7509301925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875" t="57546" r="6875"/>
          <a:stretch>
            <a:fillRect/>
          </a:stretch>
        </p:blipFill>
        <p:spPr>
          <a:xfrm>
            <a:off x="5073581" y="4500323"/>
            <a:ext cx="7187105" cy="1835683"/>
          </a:xfrm>
          <a:custGeom>
            <a:avLst/>
            <a:gdLst>
              <a:gd name="connsiteX0" fmla="*/ 0 w 10515600"/>
              <a:gd name="connsiteY0" fmla="*/ 0 h 2685825"/>
              <a:gd name="connsiteX1" fmla="*/ 10515600 w 10515600"/>
              <a:gd name="connsiteY1" fmla="*/ 0 h 2685825"/>
              <a:gd name="connsiteX2" fmla="*/ 10515600 w 10515600"/>
              <a:gd name="connsiteY2" fmla="*/ 2685825 h 2685825"/>
              <a:gd name="connsiteX3" fmla="*/ 0 w 10515600"/>
              <a:gd name="connsiteY3" fmla="*/ 2685825 h 2685825"/>
              <a:gd name="connsiteX4" fmla="*/ 0 w 10515600"/>
              <a:gd name="connsiteY4" fmla="*/ 0 h 26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2685825">
                <a:moveTo>
                  <a:pt x="0" y="0"/>
                </a:moveTo>
                <a:lnTo>
                  <a:pt x="10515600" y="0"/>
                </a:lnTo>
                <a:lnTo>
                  <a:pt x="10515600" y="2685825"/>
                </a:lnTo>
                <a:lnTo>
                  <a:pt x="0" y="268582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5723CA4F-2C1C-4009-96B2-7F75B214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13179" cy="1325563"/>
          </a:xfrm>
        </p:spPr>
        <p:txBody>
          <a:bodyPr/>
          <a:lstStyle/>
          <a:p>
            <a:r>
              <a:rPr lang="en-US" dirty="0"/>
              <a:t>VAEs, Take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8C0E464-0735-4F05-AAED-60EECD4FAC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10896" y="1799300"/>
                <a:ext cx="4391662" cy="4351338"/>
              </a:xfrm>
            </p:spPr>
            <p:txBody>
              <a:bodyPr/>
              <a:lstStyle/>
              <a:p>
                <a:r>
                  <a:rPr lang="en-US" dirty="0"/>
                  <a:t>Structure:</a:t>
                </a:r>
              </a:p>
              <a:p>
                <a:pPr lvl="1"/>
                <a:r>
                  <a:rPr lang="en-US" dirty="0"/>
                  <a:t>encoder 	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decoder 	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prior  	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observe a sample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8C0E464-0735-4F05-AAED-60EECD4FA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10896" y="1799300"/>
                <a:ext cx="4391662" cy="4351338"/>
              </a:xfrm>
              <a:blipFill>
                <a:blip r:embed="rId5"/>
                <a:stretch>
                  <a:fillRect l="-249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A62009D8-E1BF-4129-BFC5-E5BDFDAC6F8A}"/>
              </a:ext>
            </a:extLst>
          </p:cNvPr>
          <p:cNvSpPr txBox="1"/>
          <p:nvPr/>
        </p:nvSpPr>
        <p:spPr>
          <a:xfrm>
            <a:off x="6304796" y="1664318"/>
            <a:ext cx="34975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loss function is free:</a:t>
            </a:r>
          </a:p>
          <a:p>
            <a:endParaRPr lang="en-US" sz="2800" dirty="0"/>
          </a:p>
        </p:txBody>
      </p:sp>
      <p:pic>
        <p:nvPicPr>
          <p:cNvPr id="53" name="estren [glow]">
            <a:extLst>
              <a:ext uri="{FF2B5EF4-FFF2-40B4-BE49-F238E27FC236}">
                <a16:creationId xmlns:a16="http://schemas.microsoft.com/office/drawing/2014/main" id="{0E57F3E1-6F28-4081-BF64-2CF91A5A0E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" r="739"/>
          <a:stretch/>
        </p:blipFill>
        <p:spPr>
          <a:xfrm>
            <a:off x="6916562" y="3390734"/>
            <a:ext cx="584200" cy="321188"/>
          </a:xfrm>
          <a:custGeom>
            <a:avLst/>
            <a:gdLst>
              <a:gd name="connsiteX0" fmla="*/ 0 w 584200"/>
              <a:gd name="connsiteY0" fmla="*/ 0 h 321188"/>
              <a:gd name="connsiteX1" fmla="*/ 584200 w 584200"/>
              <a:gd name="connsiteY1" fmla="*/ 0 h 321188"/>
              <a:gd name="connsiteX2" fmla="*/ 559937 w 584200"/>
              <a:gd name="connsiteY2" fmla="*/ 79069 h 321188"/>
              <a:gd name="connsiteX3" fmla="*/ 559938 w 584200"/>
              <a:gd name="connsiteY3" fmla="*/ 79069 h 321188"/>
              <a:gd name="connsiteX4" fmla="*/ 485640 w 584200"/>
              <a:gd name="connsiteY4" fmla="*/ 321188 h 321188"/>
              <a:gd name="connsiteX5" fmla="*/ 120962 w 584200"/>
              <a:gd name="connsiteY5" fmla="*/ 303268 h 321188"/>
              <a:gd name="connsiteX6" fmla="*/ 31539 w 584200"/>
              <a:gd name="connsiteY6" fmla="*/ 79069 h 321188"/>
              <a:gd name="connsiteX7" fmla="*/ 31538 w 584200"/>
              <a:gd name="connsiteY7" fmla="*/ 79069 h 321188"/>
              <a:gd name="connsiteX8" fmla="*/ 0 w 584200"/>
              <a:gd name="connsiteY8" fmla="*/ 0 h 32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4200" h="321188">
                <a:moveTo>
                  <a:pt x="0" y="0"/>
                </a:moveTo>
                <a:lnTo>
                  <a:pt x="584200" y="0"/>
                </a:lnTo>
                <a:lnTo>
                  <a:pt x="559937" y="79069"/>
                </a:lnTo>
                <a:lnTo>
                  <a:pt x="559938" y="79069"/>
                </a:lnTo>
                <a:lnTo>
                  <a:pt x="485640" y="321188"/>
                </a:lnTo>
                <a:lnTo>
                  <a:pt x="120962" y="303268"/>
                </a:lnTo>
                <a:lnTo>
                  <a:pt x="31539" y="79069"/>
                </a:lnTo>
                <a:lnTo>
                  <a:pt x="31538" y="79069"/>
                </a:lnTo>
                <a:lnTo>
                  <a:pt x="0" y="0"/>
                </a:lnTo>
                <a:close/>
              </a:path>
            </a:pathLst>
          </a:cu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54" name="Group 53" hidden="1">
            <a:extLst>
              <a:ext uri="{FF2B5EF4-FFF2-40B4-BE49-F238E27FC236}">
                <a16:creationId xmlns:a16="http://schemas.microsoft.com/office/drawing/2014/main" id="{CDE90B1F-1A1B-455A-9BE5-20C59EBCC79C}"/>
              </a:ext>
            </a:extLst>
          </p:cNvPr>
          <p:cNvGrpSpPr/>
          <p:nvPr/>
        </p:nvGrpSpPr>
        <p:grpSpPr>
          <a:xfrm>
            <a:off x="5133183" y="2194002"/>
            <a:ext cx="6908796" cy="2001458"/>
            <a:chOff x="5133977" y="1206975"/>
            <a:chExt cx="6908796" cy="2001458"/>
          </a:xfrm>
        </p:grpSpPr>
        <p:pic>
          <p:nvPicPr>
            <p:cNvPr id="55" name="left inc brace">
              <a:extLst>
                <a:ext uri="{FF2B5EF4-FFF2-40B4-BE49-F238E27FC236}">
                  <a16:creationId xmlns:a16="http://schemas.microsoft.com/office/drawing/2014/main" id="{06D98FBD-0BA6-499A-B495-3024DF847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2109" t="14877" r="53861" b="53551"/>
            <a:stretch>
              <a:fillRect/>
            </a:stretch>
          </p:blipFill>
          <p:spPr>
            <a:xfrm>
              <a:off x="5133977" y="1206975"/>
              <a:ext cx="491302" cy="1997345"/>
            </a:xfrm>
            <a:custGeom>
              <a:avLst/>
              <a:gdLst>
                <a:gd name="connsiteX0" fmla="*/ 397646 w 491302"/>
                <a:gd name="connsiteY0" fmla="*/ 6 h 1997345"/>
                <a:gd name="connsiteX1" fmla="*/ 483763 w 491302"/>
                <a:gd name="connsiteY1" fmla="*/ 164623 h 1997345"/>
                <a:gd name="connsiteX2" fmla="*/ 228600 w 491302"/>
                <a:gd name="connsiteY2" fmla="*/ 1031398 h 1997345"/>
                <a:gd name="connsiteX3" fmla="*/ 471486 w 491302"/>
                <a:gd name="connsiteY3" fmla="*/ 1841023 h 1997345"/>
                <a:gd name="connsiteX4" fmla="*/ 312314 w 491302"/>
                <a:gd name="connsiteY4" fmla="*/ 1991836 h 1997345"/>
                <a:gd name="connsiteX5" fmla="*/ 0 w 491302"/>
                <a:gd name="connsiteY5" fmla="*/ 979011 h 1997345"/>
                <a:gd name="connsiteX6" fmla="*/ 314323 w 491302"/>
                <a:gd name="connsiteY6" fmla="*/ 88424 h 1997345"/>
                <a:gd name="connsiteX7" fmla="*/ 397646 w 491302"/>
                <a:gd name="connsiteY7" fmla="*/ 6 h 199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1302" h="1997345">
                  <a:moveTo>
                    <a:pt x="397646" y="6"/>
                  </a:moveTo>
                  <a:cubicBezTo>
                    <a:pt x="435800" y="-700"/>
                    <a:pt x="461935" y="69869"/>
                    <a:pt x="483763" y="164623"/>
                  </a:cubicBezTo>
                  <a:cubicBezTo>
                    <a:pt x="392253" y="545624"/>
                    <a:pt x="227806" y="644313"/>
                    <a:pt x="228600" y="1031398"/>
                  </a:cubicBezTo>
                  <a:cubicBezTo>
                    <a:pt x="244810" y="1386204"/>
                    <a:pt x="405146" y="1653169"/>
                    <a:pt x="471486" y="1841023"/>
                  </a:cubicBezTo>
                  <a:cubicBezTo>
                    <a:pt x="537826" y="2028877"/>
                    <a:pt x="425591" y="1997657"/>
                    <a:pt x="312314" y="1991836"/>
                  </a:cubicBezTo>
                  <a:cubicBezTo>
                    <a:pt x="160584" y="1693916"/>
                    <a:pt x="104105" y="1329319"/>
                    <a:pt x="0" y="979011"/>
                  </a:cubicBezTo>
                  <a:cubicBezTo>
                    <a:pt x="25171" y="660188"/>
                    <a:pt x="225758" y="253524"/>
                    <a:pt x="314323" y="88424"/>
                  </a:cubicBezTo>
                  <a:cubicBezTo>
                    <a:pt x="347535" y="26512"/>
                    <a:pt x="374754" y="429"/>
                    <a:pt x="397646" y="6"/>
                  </a:cubicBezTo>
                  <a:close/>
                </a:path>
              </a:pathLst>
            </a:custGeom>
          </p:spPr>
        </p:pic>
        <p:pic>
          <p:nvPicPr>
            <p:cNvPr id="56" name="right inc brace">
              <a:extLst>
                <a:ext uri="{FF2B5EF4-FFF2-40B4-BE49-F238E27FC236}">
                  <a16:creationId xmlns:a16="http://schemas.microsoft.com/office/drawing/2014/main" id="{3196EF85-E9B5-488A-8B07-039017DA9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1095" t="14942" r="24875" b="53486"/>
            <a:stretch>
              <a:fillRect/>
            </a:stretch>
          </p:blipFill>
          <p:spPr>
            <a:xfrm>
              <a:off x="8667928" y="1211088"/>
              <a:ext cx="491303" cy="1997345"/>
            </a:xfrm>
            <a:custGeom>
              <a:avLst/>
              <a:gdLst>
                <a:gd name="connsiteX0" fmla="*/ 93657 w 491303"/>
                <a:gd name="connsiteY0" fmla="*/ 6 h 1997345"/>
                <a:gd name="connsiteX1" fmla="*/ 176980 w 491303"/>
                <a:gd name="connsiteY1" fmla="*/ 88424 h 1997345"/>
                <a:gd name="connsiteX2" fmla="*/ 491303 w 491303"/>
                <a:gd name="connsiteY2" fmla="*/ 979011 h 1997345"/>
                <a:gd name="connsiteX3" fmla="*/ 178989 w 491303"/>
                <a:gd name="connsiteY3" fmla="*/ 1991836 h 1997345"/>
                <a:gd name="connsiteX4" fmla="*/ 19817 w 491303"/>
                <a:gd name="connsiteY4" fmla="*/ 1841023 h 1997345"/>
                <a:gd name="connsiteX5" fmla="*/ 262703 w 491303"/>
                <a:gd name="connsiteY5" fmla="*/ 1031398 h 1997345"/>
                <a:gd name="connsiteX6" fmla="*/ 7540 w 491303"/>
                <a:gd name="connsiteY6" fmla="*/ 164623 h 1997345"/>
                <a:gd name="connsiteX7" fmla="*/ 93657 w 491303"/>
                <a:gd name="connsiteY7" fmla="*/ 6 h 1997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1303" h="1997345">
                  <a:moveTo>
                    <a:pt x="93657" y="6"/>
                  </a:moveTo>
                  <a:cubicBezTo>
                    <a:pt x="116549" y="429"/>
                    <a:pt x="143768" y="26512"/>
                    <a:pt x="176980" y="88424"/>
                  </a:cubicBezTo>
                  <a:cubicBezTo>
                    <a:pt x="265545" y="253524"/>
                    <a:pt x="466132" y="660188"/>
                    <a:pt x="491303" y="979011"/>
                  </a:cubicBezTo>
                  <a:cubicBezTo>
                    <a:pt x="387198" y="1329319"/>
                    <a:pt x="330719" y="1693916"/>
                    <a:pt x="178989" y="1991836"/>
                  </a:cubicBezTo>
                  <a:cubicBezTo>
                    <a:pt x="65712" y="1997657"/>
                    <a:pt x="-46523" y="2028877"/>
                    <a:pt x="19817" y="1841023"/>
                  </a:cubicBezTo>
                  <a:cubicBezTo>
                    <a:pt x="86157" y="1653169"/>
                    <a:pt x="246493" y="1386204"/>
                    <a:pt x="262703" y="1031398"/>
                  </a:cubicBezTo>
                  <a:cubicBezTo>
                    <a:pt x="263497" y="644313"/>
                    <a:pt x="99050" y="545624"/>
                    <a:pt x="7540" y="164623"/>
                  </a:cubicBezTo>
                  <a:cubicBezTo>
                    <a:pt x="29368" y="69869"/>
                    <a:pt x="55503" y="-700"/>
                    <a:pt x="93657" y="6"/>
                  </a:cubicBezTo>
                  <a:close/>
                </a:path>
              </a:pathLst>
            </a:custGeom>
          </p:spPr>
        </p:pic>
        <p:pic>
          <p:nvPicPr>
            <p:cNvPr id="57" name="elbo-formula">
              <a:extLst>
                <a:ext uri="{FF2B5EF4-FFF2-40B4-BE49-F238E27FC236}">
                  <a16:creationId xmlns:a16="http://schemas.microsoft.com/office/drawing/2014/main" id="{927E52FA-4F2B-4774-9F58-575A35D92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5762" t="22261" r="1224" b="58866"/>
            <a:stretch>
              <a:fillRect/>
            </a:stretch>
          </p:blipFill>
          <p:spPr>
            <a:xfrm>
              <a:off x="9236892" y="1674119"/>
              <a:ext cx="2805881" cy="1193955"/>
            </a:xfrm>
            <a:custGeom>
              <a:avLst/>
              <a:gdLst>
                <a:gd name="connsiteX0" fmla="*/ 0 w 2805881"/>
                <a:gd name="connsiteY0" fmla="*/ 0 h 1193955"/>
                <a:gd name="connsiteX1" fmla="*/ 2805881 w 2805881"/>
                <a:gd name="connsiteY1" fmla="*/ 0 h 1193955"/>
                <a:gd name="connsiteX2" fmla="*/ 2805881 w 2805881"/>
                <a:gd name="connsiteY2" fmla="*/ 1193955 h 1193955"/>
                <a:gd name="connsiteX3" fmla="*/ 0 w 2805881"/>
                <a:gd name="connsiteY3" fmla="*/ 1193955 h 1193955"/>
                <a:gd name="connsiteX4" fmla="*/ 0 w 2805881"/>
                <a:gd name="connsiteY4" fmla="*/ 0 h 119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5881" h="1193955">
                  <a:moveTo>
                    <a:pt x="0" y="0"/>
                  </a:moveTo>
                  <a:lnTo>
                    <a:pt x="2805881" y="0"/>
                  </a:lnTo>
                  <a:lnTo>
                    <a:pt x="2805881" y="1193955"/>
                  </a:lnTo>
                  <a:lnTo>
                    <a:pt x="0" y="1193955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p:sp>
        <p:nvSpPr>
          <p:cNvPr id="61" name="Arrow: Up 58">
            <a:extLst>
              <a:ext uri="{FF2B5EF4-FFF2-40B4-BE49-F238E27FC236}">
                <a16:creationId xmlns:a16="http://schemas.microsoft.com/office/drawing/2014/main" id="{EAA2938F-BEEA-4D7E-A3EF-AF7A57205C47}"/>
              </a:ext>
            </a:extLst>
          </p:cNvPr>
          <p:cNvSpPr/>
          <p:nvPr/>
        </p:nvSpPr>
        <p:spPr>
          <a:xfrm rot="3031624">
            <a:off x="5259166" y="3680777"/>
            <a:ext cx="440462" cy="1201421"/>
          </a:xfrm>
          <a:custGeom>
            <a:avLst/>
            <a:gdLst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36007 w 315183"/>
              <a:gd name="connsiteY6" fmla="*/ 152028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36007 w 315183"/>
              <a:gd name="connsiteY6" fmla="*/ 152028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467430"/>
              <a:gd name="connsiteY0" fmla="*/ 187427 h 515680"/>
              <a:gd name="connsiteX1" fmla="*/ 157592 w 467430"/>
              <a:gd name="connsiteY1" fmla="*/ 0 h 515680"/>
              <a:gd name="connsiteX2" fmla="*/ 315183 w 467430"/>
              <a:gd name="connsiteY2" fmla="*/ 187427 h 515680"/>
              <a:gd name="connsiteX3" fmla="*/ 196158 w 467430"/>
              <a:gd name="connsiteY3" fmla="*/ 137786 h 515680"/>
              <a:gd name="connsiteX4" fmla="*/ 467430 w 467430"/>
              <a:gd name="connsiteY4" fmla="*/ 329677 h 515680"/>
              <a:gd name="connsiteX5" fmla="*/ 236387 w 467430"/>
              <a:gd name="connsiteY5" fmla="*/ 515680 h 515680"/>
              <a:gd name="connsiteX6" fmla="*/ 78796 w 467430"/>
              <a:gd name="connsiteY6" fmla="*/ 515680 h 515680"/>
              <a:gd name="connsiteX7" fmla="*/ 140927 w 467430"/>
              <a:gd name="connsiteY7" fmla="*/ 145705 h 515680"/>
              <a:gd name="connsiteX8" fmla="*/ 0 w 467430"/>
              <a:gd name="connsiteY8" fmla="*/ 187427 h 515680"/>
              <a:gd name="connsiteX0" fmla="*/ 0 w 467430"/>
              <a:gd name="connsiteY0" fmla="*/ 187427 h 515680"/>
              <a:gd name="connsiteX1" fmla="*/ 157592 w 467430"/>
              <a:gd name="connsiteY1" fmla="*/ 0 h 515680"/>
              <a:gd name="connsiteX2" fmla="*/ 315183 w 467430"/>
              <a:gd name="connsiteY2" fmla="*/ 187427 h 515680"/>
              <a:gd name="connsiteX3" fmla="*/ 196158 w 467430"/>
              <a:gd name="connsiteY3" fmla="*/ 137786 h 515680"/>
              <a:gd name="connsiteX4" fmla="*/ 467430 w 467430"/>
              <a:gd name="connsiteY4" fmla="*/ 329677 h 515680"/>
              <a:gd name="connsiteX5" fmla="*/ 236387 w 467430"/>
              <a:gd name="connsiteY5" fmla="*/ 515680 h 515680"/>
              <a:gd name="connsiteX6" fmla="*/ 78796 w 467430"/>
              <a:gd name="connsiteY6" fmla="*/ 515680 h 515680"/>
              <a:gd name="connsiteX7" fmla="*/ 290621 w 467430"/>
              <a:gd name="connsiteY7" fmla="*/ 308081 h 515680"/>
              <a:gd name="connsiteX8" fmla="*/ 140927 w 467430"/>
              <a:gd name="connsiteY8" fmla="*/ 145705 h 515680"/>
              <a:gd name="connsiteX9" fmla="*/ 0 w 467430"/>
              <a:gd name="connsiteY9" fmla="*/ 187427 h 515680"/>
              <a:gd name="connsiteX0" fmla="*/ 0 w 467430"/>
              <a:gd name="connsiteY0" fmla="*/ 187427 h 592775"/>
              <a:gd name="connsiteX1" fmla="*/ 157592 w 467430"/>
              <a:gd name="connsiteY1" fmla="*/ 0 h 592775"/>
              <a:gd name="connsiteX2" fmla="*/ 315183 w 467430"/>
              <a:gd name="connsiteY2" fmla="*/ 187427 h 592775"/>
              <a:gd name="connsiteX3" fmla="*/ 196158 w 467430"/>
              <a:gd name="connsiteY3" fmla="*/ 137786 h 592775"/>
              <a:gd name="connsiteX4" fmla="*/ 467430 w 467430"/>
              <a:gd name="connsiteY4" fmla="*/ 329677 h 592775"/>
              <a:gd name="connsiteX5" fmla="*/ 236387 w 467430"/>
              <a:gd name="connsiteY5" fmla="*/ 515680 h 592775"/>
              <a:gd name="connsiteX6" fmla="*/ 167372 w 467430"/>
              <a:gd name="connsiteY6" fmla="*/ 592775 h 592775"/>
              <a:gd name="connsiteX7" fmla="*/ 290621 w 467430"/>
              <a:gd name="connsiteY7" fmla="*/ 308081 h 592775"/>
              <a:gd name="connsiteX8" fmla="*/ 140927 w 467430"/>
              <a:gd name="connsiteY8" fmla="*/ 145705 h 592775"/>
              <a:gd name="connsiteX9" fmla="*/ 0 w 467430"/>
              <a:gd name="connsiteY9" fmla="*/ 187427 h 592775"/>
              <a:gd name="connsiteX0" fmla="*/ 0 w 467430"/>
              <a:gd name="connsiteY0" fmla="*/ 187427 h 592775"/>
              <a:gd name="connsiteX1" fmla="*/ 157592 w 467430"/>
              <a:gd name="connsiteY1" fmla="*/ 0 h 592775"/>
              <a:gd name="connsiteX2" fmla="*/ 315183 w 467430"/>
              <a:gd name="connsiteY2" fmla="*/ 187427 h 592775"/>
              <a:gd name="connsiteX3" fmla="*/ 196158 w 467430"/>
              <a:gd name="connsiteY3" fmla="*/ 137786 h 592775"/>
              <a:gd name="connsiteX4" fmla="*/ 467430 w 467430"/>
              <a:gd name="connsiteY4" fmla="*/ 329677 h 592775"/>
              <a:gd name="connsiteX5" fmla="*/ 312854 w 467430"/>
              <a:gd name="connsiteY5" fmla="*/ 552412 h 592775"/>
              <a:gd name="connsiteX6" fmla="*/ 167372 w 467430"/>
              <a:gd name="connsiteY6" fmla="*/ 592775 h 592775"/>
              <a:gd name="connsiteX7" fmla="*/ 290621 w 467430"/>
              <a:gd name="connsiteY7" fmla="*/ 308081 h 592775"/>
              <a:gd name="connsiteX8" fmla="*/ 140927 w 467430"/>
              <a:gd name="connsiteY8" fmla="*/ 145705 h 592775"/>
              <a:gd name="connsiteX9" fmla="*/ 0 w 467430"/>
              <a:gd name="connsiteY9" fmla="*/ 187427 h 592775"/>
              <a:gd name="connsiteX0" fmla="*/ 0 w 467430"/>
              <a:gd name="connsiteY0" fmla="*/ 187427 h 592775"/>
              <a:gd name="connsiteX1" fmla="*/ 157592 w 467430"/>
              <a:gd name="connsiteY1" fmla="*/ 0 h 592775"/>
              <a:gd name="connsiteX2" fmla="*/ 315183 w 467430"/>
              <a:gd name="connsiteY2" fmla="*/ 187427 h 592775"/>
              <a:gd name="connsiteX3" fmla="*/ 196158 w 467430"/>
              <a:gd name="connsiteY3" fmla="*/ 137786 h 592775"/>
              <a:gd name="connsiteX4" fmla="*/ 467430 w 467430"/>
              <a:gd name="connsiteY4" fmla="*/ 329677 h 592775"/>
              <a:gd name="connsiteX5" fmla="*/ 312854 w 467430"/>
              <a:gd name="connsiteY5" fmla="*/ 552412 h 592775"/>
              <a:gd name="connsiteX6" fmla="*/ 167372 w 467430"/>
              <a:gd name="connsiteY6" fmla="*/ 592775 h 592775"/>
              <a:gd name="connsiteX7" fmla="*/ 362244 w 467430"/>
              <a:gd name="connsiteY7" fmla="*/ 348242 h 592775"/>
              <a:gd name="connsiteX8" fmla="*/ 140927 w 467430"/>
              <a:gd name="connsiteY8" fmla="*/ 145705 h 592775"/>
              <a:gd name="connsiteX9" fmla="*/ 0 w 467430"/>
              <a:gd name="connsiteY9" fmla="*/ 187427 h 592775"/>
              <a:gd name="connsiteX0" fmla="*/ 16704 w 484134"/>
              <a:gd name="connsiteY0" fmla="*/ 187427 h 694692"/>
              <a:gd name="connsiteX1" fmla="*/ 174296 w 484134"/>
              <a:gd name="connsiteY1" fmla="*/ 0 h 694692"/>
              <a:gd name="connsiteX2" fmla="*/ 331887 w 484134"/>
              <a:gd name="connsiteY2" fmla="*/ 187427 h 694692"/>
              <a:gd name="connsiteX3" fmla="*/ 212862 w 484134"/>
              <a:gd name="connsiteY3" fmla="*/ 137786 h 694692"/>
              <a:gd name="connsiteX4" fmla="*/ 484134 w 484134"/>
              <a:gd name="connsiteY4" fmla="*/ 329677 h 694692"/>
              <a:gd name="connsiteX5" fmla="*/ 329558 w 484134"/>
              <a:gd name="connsiteY5" fmla="*/ 552412 h 694692"/>
              <a:gd name="connsiteX6" fmla="*/ 692 w 484134"/>
              <a:gd name="connsiteY6" fmla="*/ 694692 h 694692"/>
              <a:gd name="connsiteX7" fmla="*/ 378948 w 484134"/>
              <a:gd name="connsiteY7" fmla="*/ 348242 h 694692"/>
              <a:gd name="connsiteX8" fmla="*/ 157631 w 484134"/>
              <a:gd name="connsiteY8" fmla="*/ 145705 h 694692"/>
              <a:gd name="connsiteX9" fmla="*/ 16704 w 484134"/>
              <a:gd name="connsiteY9" fmla="*/ 187427 h 694692"/>
              <a:gd name="connsiteX0" fmla="*/ 16704 w 484134"/>
              <a:gd name="connsiteY0" fmla="*/ 187427 h 694692"/>
              <a:gd name="connsiteX1" fmla="*/ 174296 w 484134"/>
              <a:gd name="connsiteY1" fmla="*/ 0 h 694692"/>
              <a:gd name="connsiteX2" fmla="*/ 331887 w 484134"/>
              <a:gd name="connsiteY2" fmla="*/ 187427 h 694692"/>
              <a:gd name="connsiteX3" fmla="*/ 212862 w 484134"/>
              <a:gd name="connsiteY3" fmla="*/ 137786 h 694692"/>
              <a:gd name="connsiteX4" fmla="*/ 484134 w 484134"/>
              <a:gd name="connsiteY4" fmla="*/ 329677 h 694692"/>
              <a:gd name="connsiteX5" fmla="*/ 192538 w 484134"/>
              <a:gd name="connsiteY5" fmla="*/ 607508 h 694692"/>
              <a:gd name="connsiteX6" fmla="*/ 692 w 484134"/>
              <a:gd name="connsiteY6" fmla="*/ 694692 h 694692"/>
              <a:gd name="connsiteX7" fmla="*/ 378948 w 484134"/>
              <a:gd name="connsiteY7" fmla="*/ 348242 h 694692"/>
              <a:gd name="connsiteX8" fmla="*/ 157631 w 484134"/>
              <a:gd name="connsiteY8" fmla="*/ 145705 h 694692"/>
              <a:gd name="connsiteX9" fmla="*/ 16704 w 484134"/>
              <a:gd name="connsiteY9" fmla="*/ 187427 h 694692"/>
              <a:gd name="connsiteX0" fmla="*/ 16704 w 484134"/>
              <a:gd name="connsiteY0" fmla="*/ 218306 h 725571"/>
              <a:gd name="connsiteX1" fmla="*/ 50080 w 484134"/>
              <a:gd name="connsiteY1" fmla="*/ 0 h 725571"/>
              <a:gd name="connsiteX2" fmla="*/ 331887 w 484134"/>
              <a:gd name="connsiteY2" fmla="*/ 218306 h 725571"/>
              <a:gd name="connsiteX3" fmla="*/ 212862 w 484134"/>
              <a:gd name="connsiteY3" fmla="*/ 168665 h 725571"/>
              <a:gd name="connsiteX4" fmla="*/ 484134 w 484134"/>
              <a:gd name="connsiteY4" fmla="*/ 360556 h 725571"/>
              <a:gd name="connsiteX5" fmla="*/ 192538 w 484134"/>
              <a:gd name="connsiteY5" fmla="*/ 638387 h 725571"/>
              <a:gd name="connsiteX6" fmla="*/ 692 w 484134"/>
              <a:gd name="connsiteY6" fmla="*/ 725571 h 725571"/>
              <a:gd name="connsiteX7" fmla="*/ 378948 w 484134"/>
              <a:gd name="connsiteY7" fmla="*/ 379121 h 725571"/>
              <a:gd name="connsiteX8" fmla="*/ 157631 w 484134"/>
              <a:gd name="connsiteY8" fmla="*/ 176584 h 725571"/>
              <a:gd name="connsiteX9" fmla="*/ 16704 w 484134"/>
              <a:gd name="connsiteY9" fmla="*/ 218306 h 725571"/>
              <a:gd name="connsiteX0" fmla="*/ 16704 w 484134"/>
              <a:gd name="connsiteY0" fmla="*/ 218306 h 725571"/>
              <a:gd name="connsiteX1" fmla="*/ 50080 w 484134"/>
              <a:gd name="connsiteY1" fmla="*/ 0 h 725571"/>
              <a:gd name="connsiteX2" fmla="*/ 331887 w 484134"/>
              <a:gd name="connsiteY2" fmla="*/ 218306 h 725571"/>
              <a:gd name="connsiteX3" fmla="*/ 212862 w 484134"/>
              <a:gd name="connsiteY3" fmla="*/ 168665 h 725571"/>
              <a:gd name="connsiteX4" fmla="*/ 484134 w 484134"/>
              <a:gd name="connsiteY4" fmla="*/ 360556 h 725571"/>
              <a:gd name="connsiteX5" fmla="*/ 192538 w 484134"/>
              <a:gd name="connsiteY5" fmla="*/ 638387 h 725571"/>
              <a:gd name="connsiteX6" fmla="*/ 692 w 484134"/>
              <a:gd name="connsiteY6" fmla="*/ 725571 h 725571"/>
              <a:gd name="connsiteX7" fmla="*/ 378948 w 484134"/>
              <a:gd name="connsiteY7" fmla="*/ 379121 h 725571"/>
              <a:gd name="connsiteX8" fmla="*/ 157631 w 484134"/>
              <a:gd name="connsiteY8" fmla="*/ 176584 h 725571"/>
              <a:gd name="connsiteX9" fmla="*/ 16704 w 484134"/>
              <a:gd name="connsiteY9" fmla="*/ 218306 h 725571"/>
              <a:gd name="connsiteX0" fmla="*/ 16704 w 484134"/>
              <a:gd name="connsiteY0" fmla="*/ 218306 h 725571"/>
              <a:gd name="connsiteX1" fmla="*/ 50080 w 484134"/>
              <a:gd name="connsiteY1" fmla="*/ 0 h 725571"/>
              <a:gd name="connsiteX2" fmla="*/ 331887 w 484134"/>
              <a:gd name="connsiteY2" fmla="*/ 218306 h 725571"/>
              <a:gd name="connsiteX3" fmla="*/ 212862 w 484134"/>
              <a:gd name="connsiteY3" fmla="*/ 168665 h 725571"/>
              <a:gd name="connsiteX4" fmla="*/ 484134 w 484134"/>
              <a:gd name="connsiteY4" fmla="*/ 360556 h 725571"/>
              <a:gd name="connsiteX5" fmla="*/ 192538 w 484134"/>
              <a:gd name="connsiteY5" fmla="*/ 638387 h 725571"/>
              <a:gd name="connsiteX6" fmla="*/ 692 w 484134"/>
              <a:gd name="connsiteY6" fmla="*/ 725571 h 725571"/>
              <a:gd name="connsiteX7" fmla="*/ 378948 w 484134"/>
              <a:gd name="connsiteY7" fmla="*/ 379121 h 725571"/>
              <a:gd name="connsiteX8" fmla="*/ 157631 w 484134"/>
              <a:gd name="connsiteY8" fmla="*/ 176584 h 725571"/>
              <a:gd name="connsiteX9" fmla="*/ 16704 w 484134"/>
              <a:gd name="connsiteY9" fmla="*/ 218306 h 725571"/>
              <a:gd name="connsiteX0" fmla="*/ 16704 w 484134"/>
              <a:gd name="connsiteY0" fmla="*/ 218306 h 725571"/>
              <a:gd name="connsiteX1" fmla="*/ 50080 w 484134"/>
              <a:gd name="connsiteY1" fmla="*/ 0 h 725571"/>
              <a:gd name="connsiteX2" fmla="*/ 312857 w 484134"/>
              <a:gd name="connsiteY2" fmla="*/ 168860 h 725571"/>
              <a:gd name="connsiteX3" fmla="*/ 212862 w 484134"/>
              <a:gd name="connsiteY3" fmla="*/ 168665 h 725571"/>
              <a:gd name="connsiteX4" fmla="*/ 484134 w 484134"/>
              <a:gd name="connsiteY4" fmla="*/ 360556 h 725571"/>
              <a:gd name="connsiteX5" fmla="*/ 192538 w 484134"/>
              <a:gd name="connsiteY5" fmla="*/ 638387 h 725571"/>
              <a:gd name="connsiteX6" fmla="*/ 692 w 484134"/>
              <a:gd name="connsiteY6" fmla="*/ 725571 h 725571"/>
              <a:gd name="connsiteX7" fmla="*/ 378948 w 484134"/>
              <a:gd name="connsiteY7" fmla="*/ 379121 h 725571"/>
              <a:gd name="connsiteX8" fmla="*/ 157631 w 484134"/>
              <a:gd name="connsiteY8" fmla="*/ 176584 h 725571"/>
              <a:gd name="connsiteX9" fmla="*/ 16704 w 484134"/>
              <a:gd name="connsiteY9" fmla="*/ 218306 h 725571"/>
              <a:gd name="connsiteX0" fmla="*/ 103897 w 484134"/>
              <a:gd name="connsiteY0" fmla="*/ 254432 h 725571"/>
              <a:gd name="connsiteX1" fmla="*/ 50080 w 484134"/>
              <a:gd name="connsiteY1" fmla="*/ 0 h 725571"/>
              <a:gd name="connsiteX2" fmla="*/ 312857 w 484134"/>
              <a:gd name="connsiteY2" fmla="*/ 168860 h 725571"/>
              <a:gd name="connsiteX3" fmla="*/ 212862 w 484134"/>
              <a:gd name="connsiteY3" fmla="*/ 168665 h 725571"/>
              <a:gd name="connsiteX4" fmla="*/ 484134 w 484134"/>
              <a:gd name="connsiteY4" fmla="*/ 360556 h 725571"/>
              <a:gd name="connsiteX5" fmla="*/ 192538 w 484134"/>
              <a:gd name="connsiteY5" fmla="*/ 638387 h 725571"/>
              <a:gd name="connsiteX6" fmla="*/ 692 w 484134"/>
              <a:gd name="connsiteY6" fmla="*/ 725571 h 725571"/>
              <a:gd name="connsiteX7" fmla="*/ 378948 w 484134"/>
              <a:gd name="connsiteY7" fmla="*/ 379121 h 725571"/>
              <a:gd name="connsiteX8" fmla="*/ 157631 w 484134"/>
              <a:gd name="connsiteY8" fmla="*/ 176584 h 725571"/>
              <a:gd name="connsiteX9" fmla="*/ 103897 w 484134"/>
              <a:gd name="connsiteY9" fmla="*/ 254432 h 725571"/>
              <a:gd name="connsiteX0" fmla="*/ 103897 w 484134"/>
              <a:gd name="connsiteY0" fmla="*/ 254432 h 725571"/>
              <a:gd name="connsiteX1" fmla="*/ 50080 w 484134"/>
              <a:gd name="connsiteY1" fmla="*/ 0 h 725571"/>
              <a:gd name="connsiteX2" fmla="*/ 312857 w 484134"/>
              <a:gd name="connsiteY2" fmla="*/ 168860 h 725571"/>
              <a:gd name="connsiteX3" fmla="*/ 212862 w 484134"/>
              <a:gd name="connsiteY3" fmla="*/ 168665 h 725571"/>
              <a:gd name="connsiteX4" fmla="*/ 484134 w 484134"/>
              <a:gd name="connsiteY4" fmla="*/ 360556 h 725571"/>
              <a:gd name="connsiteX5" fmla="*/ 192538 w 484134"/>
              <a:gd name="connsiteY5" fmla="*/ 638387 h 725571"/>
              <a:gd name="connsiteX6" fmla="*/ 692 w 484134"/>
              <a:gd name="connsiteY6" fmla="*/ 725571 h 725571"/>
              <a:gd name="connsiteX7" fmla="*/ 378948 w 484134"/>
              <a:gd name="connsiteY7" fmla="*/ 379121 h 725571"/>
              <a:gd name="connsiteX8" fmla="*/ 157631 w 484134"/>
              <a:gd name="connsiteY8" fmla="*/ 176584 h 725571"/>
              <a:gd name="connsiteX9" fmla="*/ 103897 w 484134"/>
              <a:gd name="connsiteY9" fmla="*/ 254432 h 725571"/>
              <a:gd name="connsiteX0" fmla="*/ 77133 w 457370"/>
              <a:gd name="connsiteY0" fmla="*/ 254432 h 764841"/>
              <a:gd name="connsiteX1" fmla="*/ 23316 w 457370"/>
              <a:gd name="connsiteY1" fmla="*/ 0 h 764841"/>
              <a:gd name="connsiteX2" fmla="*/ 286093 w 457370"/>
              <a:gd name="connsiteY2" fmla="*/ 168860 h 764841"/>
              <a:gd name="connsiteX3" fmla="*/ 186098 w 457370"/>
              <a:gd name="connsiteY3" fmla="*/ 168665 h 764841"/>
              <a:gd name="connsiteX4" fmla="*/ 457370 w 457370"/>
              <a:gd name="connsiteY4" fmla="*/ 360556 h 764841"/>
              <a:gd name="connsiteX5" fmla="*/ 165774 w 457370"/>
              <a:gd name="connsiteY5" fmla="*/ 638387 h 764841"/>
              <a:gd name="connsiteX6" fmla="*/ 743 w 457370"/>
              <a:gd name="connsiteY6" fmla="*/ 764841 h 764841"/>
              <a:gd name="connsiteX7" fmla="*/ 352184 w 457370"/>
              <a:gd name="connsiteY7" fmla="*/ 379121 h 764841"/>
              <a:gd name="connsiteX8" fmla="*/ 130867 w 457370"/>
              <a:gd name="connsiteY8" fmla="*/ 176584 h 764841"/>
              <a:gd name="connsiteX9" fmla="*/ 77133 w 457370"/>
              <a:gd name="connsiteY9" fmla="*/ 254432 h 764841"/>
              <a:gd name="connsiteX0" fmla="*/ 77133 w 457370"/>
              <a:gd name="connsiteY0" fmla="*/ 254432 h 764841"/>
              <a:gd name="connsiteX1" fmla="*/ 23316 w 457370"/>
              <a:gd name="connsiteY1" fmla="*/ 0 h 764841"/>
              <a:gd name="connsiteX2" fmla="*/ 286093 w 457370"/>
              <a:gd name="connsiteY2" fmla="*/ 168860 h 764841"/>
              <a:gd name="connsiteX3" fmla="*/ 186098 w 457370"/>
              <a:gd name="connsiteY3" fmla="*/ 168665 h 764841"/>
              <a:gd name="connsiteX4" fmla="*/ 457370 w 457370"/>
              <a:gd name="connsiteY4" fmla="*/ 360556 h 764841"/>
              <a:gd name="connsiteX5" fmla="*/ 192013 w 457370"/>
              <a:gd name="connsiteY5" fmla="*/ 619804 h 764841"/>
              <a:gd name="connsiteX6" fmla="*/ 743 w 457370"/>
              <a:gd name="connsiteY6" fmla="*/ 764841 h 764841"/>
              <a:gd name="connsiteX7" fmla="*/ 352184 w 457370"/>
              <a:gd name="connsiteY7" fmla="*/ 379121 h 764841"/>
              <a:gd name="connsiteX8" fmla="*/ 130867 w 457370"/>
              <a:gd name="connsiteY8" fmla="*/ 176584 h 764841"/>
              <a:gd name="connsiteX9" fmla="*/ 77133 w 457370"/>
              <a:gd name="connsiteY9" fmla="*/ 254432 h 764841"/>
              <a:gd name="connsiteX0" fmla="*/ 77133 w 457370"/>
              <a:gd name="connsiteY0" fmla="*/ 254432 h 764841"/>
              <a:gd name="connsiteX1" fmla="*/ 23316 w 457370"/>
              <a:gd name="connsiteY1" fmla="*/ 0 h 764841"/>
              <a:gd name="connsiteX2" fmla="*/ 286093 w 457370"/>
              <a:gd name="connsiteY2" fmla="*/ 168860 h 764841"/>
              <a:gd name="connsiteX3" fmla="*/ 186098 w 457370"/>
              <a:gd name="connsiteY3" fmla="*/ 168665 h 764841"/>
              <a:gd name="connsiteX4" fmla="*/ 457370 w 457370"/>
              <a:gd name="connsiteY4" fmla="*/ 360556 h 764841"/>
              <a:gd name="connsiteX5" fmla="*/ 192013 w 457370"/>
              <a:gd name="connsiteY5" fmla="*/ 619804 h 764841"/>
              <a:gd name="connsiteX6" fmla="*/ 743 w 457370"/>
              <a:gd name="connsiteY6" fmla="*/ 764841 h 764841"/>
              <a:gd name="connsiteX7" fmla="*/ 352184 w 457370"/>
              <a:gd name="connsiteY7" fmla="*/ 379121 h 764841"/>
              <a:gd name="connsiteX8" fmla="*/ 130867 w 457370"/>
              <a:gd name="connsiteY8" fmla="*/ 176584 h 764841"/>
              <a:gd name="connsiteX9" fmla="*/ 77133 w 457370"/>
              <a:gd name="connsiteY9" fmla="*/ 254432 h 764841"/>
              <a:gd name="connsiteX0" fmla="*/ 77133 w 440503"/>
              <a:gd name="connsiteY0" fmla="*/ 254432 h 764841"/>
              <a:gd name="connsiteX1" fmla="*/ 23316 w 440503"/>
              <a:gd name="connsiteY1" fmla="*/ 0 h 764841"/>
              <a:gd name="connsiteX2" fmla="*/ 286093 w 440503"/>
              <a:gd name="connsiteY2" fmla="*/ 168860 h 764841"/>
              <a:gd name="connsiteX3" fmla="*/ 186098 w 440503"/>
              <a:gd name="connsiteY3" fmla="*/ 168665 h 764841"/>
              <a:gd name="connsiteX4" fmla="*/ 440503 w 440503"/>
              <a:gd name="connsiteY4" fmla="*/ 340458 h 764841"/>
              <a:gd name="connsiteX5" fmla="*/ 192013 w 440503"/>
              <a:gd name="connsiteY5" fmla="*/ 619804 h 764841"/>
              <a:gd name="connsiteX6" fmla="*/ 743 w 440503"/>
              <a:gd name="connsiteY6" fmla="*/ 764841 h 764841"/>
              <a:gd name="connsiteX7" fmla="*/ 352184 w 440503"/>
              <a:gd name="connsiteY7" fmla="*/ 379121 h 764841"/>
              <a:gd name="connsiteX8" fmla="*/ 130867 w 440503"/>
              <a:gd name="connsiteY8" fmla="*/ 176584 h 764841"/>
              <a:gd name="connsiteX9" fmla="*/ 77133 w 440503"/>
              <a:gd name="connsiteY9" fmla="*/ 254432 h 764841"/>
              <a:gd name="connsiteX0" fmla="*/ 77092 w 440462"/>
              <a:gd name="connsiteY0" fmla="*/ 254432 h 764841"/>
              <a:gd name="connsiteX1" fmla="*/ 23275 w 440462"/>
              <a:gd name="connsiteY1" fmla="*/ 0 h 764841"/>
              <a:gd name="connsiteX2" fmla="*/ 286052 w 440462"/>
              <a:gd name="connsiteY2" fmla="*/ 168860 h 764841"/>
              <a:gd name="connsiteX3" fmla="*/ 186057 w 440462"/>
              <a:gd name="connsiteY3" fmla="*/ 168665 h 764841"/>
              <a:gd name="connsiteX4" fmla="*/ 440462 w 440462"/>
              <a:gd name="connsiteY4" fmla="*/ 340458 h 764841"/>
              <a:gd name="connsiteX5" fmla="*/ 191972 w 440462"/>
              <a:gd name="connsiteY5" fmla="*/ 619804 h 764841"/>
              <a:gd name="connsiteX6" fmla="*/ 702 w 440462"/>
              <a:gd name="connsiteY6" fmla="*/ 764841 h 764841"/>
              <a:gd name="connsiteX7" fmla="*/ 374058 w 440462"/>
              <a:gd name="connsiteY7" fmla="*/ 334469 h 764841"/>
              <a:gd name="connsiteX8" fmla="*/ 130826 w 440462"/>
              <a:gd name="connsiteY8" fmla="*/ 176584 h 764841"/>
              <a:gd name="connsiteX9" fmla="*/ 77092 w 440462"/>
              <a:gd name="connsiteY9" fmla="*/ 254432 h 764841"/>
              <a:gd name="connsiteX0" fmla="*/ 77092 w 440462"/>
              <a:gd name="connsiteY0" fmla="*/ 254432 h 764841"/>
              <a:gd name="connsiteX1" fmla="*/ 23275 w 440462"/>
              <a:gd name="connsiteY1" fmla="*/ 0 h 764841"/>
              <a:gd name="connsiteX2" fmla="*/ 286052 w 440462"/>
              <a:gd name="connsiteY2" fmla="*/ 168860 h 764841"/>
              <a:gd name="connsiteX3" fmla="*/ 186057 w 440462"/>
              <a:gd name="connsiteY3" fmla="*/ 168665 h 764841"/>
              <a:gd name="connsiteX4" fmla="*/ 440462 w 440462"/>
              <a:gd name="connsiteY4" fmla="*/ 340458 h 764841"/>
              <a:gd name="connsiteX5" fmla="*/ 191972 w 440462"/>
              <a:gd name="connsiteY5" fmla="*/ 619804 h 764841"/>
              <a:gd name="connsiteX6" fmla="*/ 702 w 440462"/>
              <a:gd name="connsiteY6" fmla="*/ 764841 h 764841"/>
              <a:gd name="connsiteX7" fmla="*/ 374058 w 440462"/>
              <a:gd name="connsiteY7" fmla="*/ 334469 h 764841"/>
              <a:gd name="connsiteX8" fmla="*/ 130826 w 440462"/>
              <a:gd name="connsiteY8" fmla="*/ 176584 h 764841"/>
              <a:gd name="connsiteX9" fmla="*/ 77092 w 440462"/>
              <a:gd name="connsiteY9" fmla="*/ 254432 h 764841"/>
              <a:gd name="connsiteX0" fmla="*/ 77092 w 440462"/>
              <a:gd name="connsiteY0" fmla="*/ 254432 h 764841"/>
              <a:gd name="connsiteX1" fmla="*/ 23275 w 440462"/>
              <a:gd name="connsiteY1" fmla="*/ 0 h 764841"/>
              <a:gd name="connsiteX2" fmla="*/ 286052 w 440462"/>
              <a:gd name="connsiteY2" fmla="*/ 168860 h 764841"/>
              <a:gd name="connsiteX3" fmla="*/ 186057 w 440462"/>
              <a:gd name="connsiteY3" fmla="*/ 168665 h 764841"/>
              <a:gd name="connsiteX4" fmla="*/ 440462 w 440462"/>
              <a:gd name="connsiteY4" fmla="*/ 340458 h 764841"/>
              <a:gd name="connsiteX5" fmla="*/ 191972 w 440462"/>
              <a:gd name="connsiteY5" fmla="*/ 619804 h 764841"/>
              <a:gd name="connsiteX6" fmla="*/ 702 w 440462"/>
              <a:gd name="connsiteY6" fmla="*/ 764841 h 764841"/>
              <a:gd name="connsiteX7" fmla="*/ 374058 w 440462"/>
              <a:gd name="connsiteY7" fmla="*/ 334469 h 764841"/>
              <a:gd name="connsiteX8" fmla="*/ 130826 w 440462"/>
              <a:gd name="connsiteY8" fmla="*/ 176584 h 764841"/>
              <a:gd name="connsiteX9" fmla="*/ 77092 w 440462"/>
              <a:gd name="connsiteY9" fmla="*/ 254432 h 764841"/>
              <a:gd name="connsiteX0" fmla="*/ 77092 w 440462"/>
              <a:gd name="connsiteY0" fmla="*/ 190355 h 700764"/>
              <a:gd name="connsiteX1" fmla="*/ 6838 w 440462"/>
              <a:gd name="connsiteY1" fmla="*/ 0 h 700764"/>
              <a:gd name="connsiteX2" fmla="*/ 286052 w 440462"/>
              <a:gd name="connsiteY2" fmla="*/ 104783 h 700764"/>
              <a:gd name="connsiteX3" fmla="*/ 186057 w 440462"/>
              <a:gd name="connsiteY3" fmla="*/ 104588 h 700764"/>
              <a:gd name="connsiteX4" fmla="*/ 440462 w 440462"/>
              <a:gd name="connsiteY4" fmla="*/ 276381 h 700764"/>
              <a:gd name="connsiteX5" fmla="*/ 191972 w 440462"/>
              <a:gd name="connsiteY5" fmla="*/ 555727 h 700764"/>
              <a:gd name="connsiteX6" fmla="*/ 702 w 440462"/>
              <a:gd name="connsiteY6" fmla="*/ 700764 h 700764"/>
              <a:gd name="connsiteX7" fmla="*/ 374058 w 440462"/>
              <a:gd name="connsiteY7" fmla="*/ 270392 h 700764"/>
              <a:gd name="connsiteX8" fmla="*/ 130826 w 440462"/>
              <a:gd name="connsiteY8" fmla="*/ 112507 h 700764"/>
              <a:gd name="connsiteX9" fmla="*/ 77092 w 440462"/>
              <a:gd name="connsiteY9" fmla="*/ 190355 h 700764"/>
              <a:gd name="connsiteX0" fmla="*/ 77092 w 440462"/>
              <a:gd name="connsiteY0" fmla="*/ 190355 h 700764"/>
              <a:gd name="connsiteX1" fmla="*/ 6838 w 440462"/>
              <a:gd name="connsiteY1" fmla="*/ 0 h 700764"/>
              <a:gd name="connsiteX2" fmla="*/ 286052 w 440462"/>
              <a:gd name="connsiteY2" fmla="*/ 104783 h 700764"/>
              <a:gd name="connsiteX3" fmla="*/ 186057 w 440462"/>
              <a:gd name="connsiteY3" fmla="*/ 104588 h 700764"/>
              <a:gd name="connsiteX4" fmla="*/ 440462 w 440462"/>
              <a:gd name="connsiteY4" fmla="*/ 276381 h 700764"/>
              <a:gd name="connsiteX5" fmla="*/ 191972 w 440462"/>
              <a:gd name="connsiteY5" fmla="*/ 555727 h 700764"/>
              <a:gd name="connsiteX6" fmla="*/ 702 w 440462"/>
              <a:gd name="connsiteY6" fmla="*/ 700764 h 700764"/>
              <a:gd name="connsiteX7" fmla="*/ 374058 w 440462"/>
              <a:gd name="connsiteY7" fmla="*/ 270392 h 700764"/>
              <a:gd name="connsiteX8" fmla="*/ 130826 w 440462"/>
              <a:gd name="connsiteY8" fmla="*/ 112507 h 700764"/>
              <a:gd name="connsiteX9" fmla="*/ 77092 w 440462"/>
              <a:gd name="connsiteY9" fmla="*/ 190355 h 700764"/>
              <a:gd name="connsiteX0" fmla="*/ 77092 w 440462"/>
              <a:gd name="connsiteY0" fmla="*/ 190355 h 700764"/>
              <a:gd name="connsiteX1" fmla="*/ 6838 w 440462"/>
              <a:gd name="connsiteY1" fmla="*/ 0 h 700764"/>
              <a:gd name="connsiteX2" fmla="*/ 286052 w 440462"/>
              <a:gd name="connsiteY2" fmla="*/ 104783 h 700764"/>
              <a:gd name="connsiteX3" fmla="*/ 186057 w 440462"/>
              <a:gd name="connsiteY3" fmla="*/ 104588 h 700764"/>
              <a:gd name="connsiteX4" fmla="*/ 440462 w 440462"/>
              <a:gd name="connsiteY4" fmla="*/ 276381 h 700764"/>
              <a:gd name="connsiteX5" fmla="*/ 191972 w 440462"/>
              <a:gd name="connsiteY5" fmla="*/ 555727 h 700764"/>
              <a:gd name="connsiteX6" fmla="*/ 702 w 440462"/>
              <a:gd name="connsiteY6" fmla="*/ 700764 h 700764"/>
              <a:gd name="connsiteX7" fmla="*/ 374058 w 440462"/>
              <a:gd name="connsiteY7" fmla="*/ 270392 h 700764"/>
              <a:gd name="connsiteX8" fmla="*/ 130826 w 440462"/>
              <a:gd name="connsiteY8" fmla="*/ 112507 h 700764"/>
              <a:gd name="connsiteX9" fmla="*/ 77092 w 440462"/>
              <a:gd name="connsiteY9" fmla="*/ 190355 h 700764"/>
              <a:gd name="connsiteX0" fmla="*/ 77092 w 440462"/>
              <a:gd name="connsiteY0" fmla="*/ 190355 h 700764"/>
              <a:gd name="connsiteX1" fmla="*/ 6838 w 440462"/>
              <a:gd name="connsiteY1" fmla="*/ 0 h 700764"/>
              <a:gd name="connsiteX2" fmla="*/ 286052 w 440462"/>
              <a:gd name="connsiteY2" fmla="*/ 104783 h 700764"/>
              <a:gd name="connsiteX3" fmla="*/ 151745 w 440462"/>
              <a:gd name="connsiteY3" fmla="*/ 88106 h 700764"/>
              <a:gd name="connsiteX4" fmla="*/ 440462 w 440462"/>
              <a:gd name="connsiteY4" fmla="*/ 276381 h 700764"/>
              <a:gd name="connsiteX5" fmla="*/ 191972 w 440462"/>
              <a:gd name="connsiteY5" fmla="*/ 555727 h 700764"/>
              <a:gd name="connsiteX6" fmla="*/ 702 w 440462"/>
              <a:gd name="connsiteY6" fmla="*/ 700764 h 700764"/>
              <a:gd name="connsiteX7" fmla="*/ 374058 w 440462"/>
              <a:gd name="connsiteY7" fmla="*/ 270392 h 700764"/>
              <a:gd name="connsiteX8" fmla="*/ 130826 w 440462"/>
              <a:gd name="connsiteY8" fmla="*/ 112507 h 700764"/>
              <a:gd name="connsiteX9" fmla="*/ 77092 w 440462"/>
              <a:gd name="connsiteY9" fmla="*/ 190355 h 700764"/>
              <a:gd name="connsiteX0" fmla="*/ 77092 w 440462"/>
              <a:gd name="connsiteY0" fmla="*/ 190355 h 700764"/>
              <a:gd name="connsiteX1" fmla="*/ 6838 w 440462"/>
              <a:gd name="connsiteY1" fmla="*/ 0 h 700764"/>
              <a:gd name="connsiteX2" fmla="*/ 272500 w 440462"/>
              <a:gd name="connsiteY2" fmla="*/ 91076 h 700764"/>
              <a:gd name="connsiteX3" fmla="*/ 151745 w 440462"/>
              <a:gd name="connsiteY3" fmla="*/ 88106 h 700764"/>
              <a:gd name="connsiteX4" fmla="*/ 440462 w 440462"/>
              <a:gd name="connsiteY4" fmla="*/ 276381 h 700764"/>
              <a:gd name="connsiteX5" fmla="*/ 191972 w 440462"/>
              <a:gd name="connsiteY5" fmla="*/ 555727 h 700764"/>
              <a:gd name="connsiteX6" fmla="*/ 702 w 440462"/>
              <a:gd name="connsiteY6" fmla="*/ 700764 h 700764"/>
              <a:gd name="connsiteX7" fmla="*/ 374058 w 440462"/>
              <a:gd name="connsiteY7" fmla="*/ 270392 h 700764"/>
              <a:gd name="connsiteX8" fmla="*/ 130826 w 440462"/>
              <a:gd name="connsiteY8" fmla="*/ 112507 h 700764"/>
              <a:gd name="connsiteX9" fmla="*/ 77092 w 440462"/>
              <a:gd name="connsiteY9" fmla="*/ 190355 h 700764"/>
              <a:gd name="connsiteX0" fmla="*/ 77092 w 440462"/>
              <a:gd name="connsiteY0" fmla="*/ 190355 h 700764"/>
              <a:gd name="connsiteX1" fmla="*/ 6838 w 440462"/>
              <a:gd name="connsiteY1" fmla="*/ 0 h 700764"/>
              <a:gd name="connsiteX2" fmla="*/ 272500 w 440462"/>
              <a:gd name="connsiteY2" fmla="*/ 91076 h 700764"/>
              <a:gd name="connsiteX3" fmla="*/ 151745 w 440462"/>
              <a:gd name="connsiteY3" fmla="*/ 88106 h 700764"/>
              <a:gd name="connsiteX4" fmla="*/ 440462 w 440462"/>
              <a:gd name="connsiteY4" fmla="*/ 276381 h 700764"/>
              <a:gd name="connsiteX5" fmla="*/ 191972 w 440462"/>
              <a:gd name="connsiteY5" fmla="*/ 555727 h 700764"/>
              <a:gd name="connsiteX6" fmla="*/ 702 w 440462"/>
              <a:gd name="connsiteY6" fmla="*/ 700764 h 700764"/>
              <a:gd name="connsiteX7" fmla="*/ 374058 w 440462"/>
              <a:gd name="connsiteY7" fmla="*/ 270392 h 700764"/>
              <a:gd name="connsiteX8" fmla="*/ 120733 w 440462"/>
              <a:gd name="connsiteY8" fmla="*/ 119655 h 700764"/>
              <a:gd name="connsiteX9" fmla="*/ 77092 w 440462"/>
              <a:gd name="connsiteY9" fmla="*/ 190355 h 700764"/>
              <a:gd name="connsiteX0" fmla="*/ 50132 w 440462"/>
              <a:gd name="connsiteY0" fmla="*/ 177404 h 700764"/>
              <a:gd name="connsiteX1" fmla="*/ 6838 w 440462"/>
              <a:gd name="connsiteY1" fmla="*/ 0 h 700764"/>
              <a:gd name="connsiteX2" fmla="*/ 272500 w 440462"/>
              <a:gd name="connsiteY2" fmla="*/ 91076 h 700764"/>
              <a:gd name="connsiteX3" fmla="*/ 151745 w 440462"/>
              <a:gd name="connsiteY3" fmla="*/ 88106 h 700764"/>
              <a:gd name="connsiteX4" fmla="*/ 440462 w 440462"/>
              <a:gd name="connsiteY4" fmla="*/ 276381 h 700764"/>
              <a:gd name="connsiteX5" fmla="*/ 191972 w 440462"/>
              <a:gd name="connsiteY5" fmla="*/ 555727 h 700764"/>
              <a:gd name="connsiteX6" fmla="*/ 702 w 440462"/>
              <a:gd name="connsiteY6" fmla="*/ 700764 h 700764"/>
              <a:gd name="connsiteX7" fmla="*/ 374058 w 440462"/>
              <a:gd name="connsiteY7" fmla="*/ 270392 h 700764"/>
              <a:gd name="connsiteX8" fmla="*/ 120733 w 440462"/>
              <a:gd name="connsiteY8" fmla="*/ 119655 h 700764"/>
              <a:gd name="connsiteX9" fmla="*/ 50132 w 440462"/>
              <a:gd name="connsiteY9" fmla="*/ 177404 h 700764"/>
              <a:gd name="connsiteX0" fmla="*/ 50132 w 440462"/>
              <a:gd name="connsiteY0" fmla="*/ 177404 h 700764"/>
              <a:gd name="connsiteX1" fmla="*/ 6838 w 440462"/>
              <a:gd name="connsiteY1" fmla="*/ 0 h 700764"/>
              <a:gd name="connsiteX2" fmla="*/ 272500 w 440462"/>
              <a:gd name="connsiteY2" fmla="*/ 91076 h 700764"/>
              <a:gd name="connsiteX3" fmla="*/ 153042 w 440462"/>
              <a:gd name="connsiteY3" fmla="*/ 95927 h 700764"/>
              <a:gd name="connsiteX4" fmla="*/ 440462 w 440462"/>
              <a:gd name="connsiteY4" fmla="*/ 276381 h 700764"/>
              <a:gd name="connsiteX5" fmla="*/ 191972 w 440462"/>
              <a:gd name="connsiteY5" fmla="*/ 555727 h 700764"/>
              <a:gd name="connsiteX6" fmla="*/ 702 w 440462"/>
              <a:gd name="connsiteY6" fmla="*/ 700764 h 700764"/>
              <a:gd name="connsiteX7" fmla="*/ 374058 w 440462"/>
              <a:gd name="connsiteY7" fmla="*/ 270392 h 700764"/>
              <a:gd name="connsiteX8" fmla="*/ 120733 w 440462"/>
              <a:gd name="connsiteY8" fmla="*/ 119655 h 700764"/>
              <a:gd name="connsiteX9" fmla="*/ 50132 w 440462"/>
              <a:gd name="connsiteY9" fmla="*/ 177404 h 70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462" h="700764">
                <a:moveTo>
                  <a:pt x="50132" y="177404"/>
                </a:moveTo>
                <a:cubicBezTo>
                  <a:pt x="35939" y="95035"/>
                  <a:pt x="92879" y="79158"/>
                  <a:pt x="6838" y="0"/>
                </a:cubicBezTo>
                <a:cubicBezTo>
                  <a:pt x="149756" y="58249"/>
                  <a:pt x="158842" y="54416"/>
                  <a:pt x="272500" y="91076"/>
                </a:cubicBezTo>
                <a:cubicBezTo>
                  <a:pt x="246235" y="91076"/>
                  <a:pt x="184101" y="117629"/>
                  <a:pt x="153042" y="95927"/>
                </a:cubicBezTo>
                <a:cubicBezTo>
                  <a:pt x="156388" y="167963"/>
                  <a:pt x="437116" y="204345"/>
                  <a:pt x="440462" y="276381"/>
                </a:cubicBezTo>
                <a:cubicBezTo>
                  <a:pt x="352010" y="362797"/>
                  <a:pt x="241354" y="464938"/>
                  <a:pt x="191972" y="555727"/>
                </a:cubicBezTo>
                <a:lnTo>
                  <a:pt x="702" y="700764"/>
                </a:lnTo>
                <a:cubicBezTo>
                  <a:pt x="-18516" y="669864"/>
                  <a:pt x="363703" y="332054"/>
                  <a:pt x="374058" y="270392"/>
                </a:cubicBezTo>
                <a:cubicBezTo>
                  <a:pt x="384413" y="208730"/>
                  <a:pt x="134424" y="185930"/>
                  <a:pt x="120733" y="119655"/>
                </a:cubicBezTo>
                <a:cubicBezTo>
                  <a:pt x="47144" y="148885"/>
                  <a:pt x="95468" y="165604"/>
                  <a:pt x="50132" y="177404"/>
                </a:cubicBezTo>
                <a:close/>
              </a:path>
            </a:pathLst>
          </a:custGeom>
          <a:solidFill>
            <a:srgbClr val="DD7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2DCA68C-8389-4868-9667-6CED6959612F}"/>
              </a:ext>
            </a:extLst>
          </p:cNvPr>
          <p:cNvSpPr txBox="1"/>
          <p:nvPr/>
        </p:nvSpPr>
        <p:spPr>
          <a:xfrm>
            <a:off x="3463390" y="4382811"/>
            <a:ext cx="2061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>
                <a:solidFill>
                  <a:schemeClr val="accent2">
                    <a:lumMod val="75000"/>
                  </a:schemeClr>
                </a:solidFill>
              </a:rPr>
              <a:t>β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-VAE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Objective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7C1539-5BAE-4DFE-B957-169F283E7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4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61" grpId="0" animBg="1"/>
      <p:bldP spid="6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F23D-80BA-4F91-B70F-AAC53E4F7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Proof: The ELBO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5AA9A-FA80-4902-B266-439F580B26FA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 l="46825" r="48758"/>
          <a:stretch>
            <a:fillRect/>
          </a:stretch>
        </p:blipFill>
        <p:spPr>
          <a:xfrm>
            <a:off x="5762171" y="2058748"/>
            <a:ext cx="464457" cy="2740504"/>
          </a:xfrm>
          <a:custGeom>
            <a:avLst/>
            <a:gdLst>
              <a:gd name="connsiteX0" fmla="*/ 0 w 464457"/>
              <a:gd name="connsiteY0" fmla="*/ 0 h 2740504"/>
              <a:gd name="connsiteX1" fmla="*/ 464457 w 464457"/>
              <a:gd name="connsiteY1" fmla="*/ 0 h 2740504"/>
              <a:gd name="connsiteX2" fmla="*/ 464457 w 464457"/>
              <a:gd name="connsiteY2" fmla="*/ 2740504 h 2740504"/>
              <a:gd name="connsiteX3" fmla="*/ 0 w 464457"/>
              <a:gd name="connsiteY3" fmla="*/ 2740504 h 2740504"/>
              <a:gd name="connsiteX4" fmla="*/ 0 w 464457"/>
              <a:gd name="connsiteY4" fmla="*/ 0 h 274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457" h="2740504">
                <a:moveTo>
                  <a:pt x="0" y="0"/>
                </a:moveTo>
                <a:lnTo>
                  <a:pt x="464457" y="0"/>
                </a:lnTo>
                <a:lnTo>
                  <a:pt x="464457" y="2740504"/>
                </a:lnTo>
                <a:lnTo>
                  <a:pt x="0" y="274050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B0C9A1-0EB2-47B9-85C8-991B23B03D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175"/>
          <a:stretch>
            <a:fillRect/>
          </a:stretch>
        </p:blipFill>
        <p:spPr>
          <a:xfrm>
            <a:off x="547915" y="2051854"/>
            <a:ext cx="4923971" cy="2740504"/>
          </a:xfrm>
          <a:custGeom>
            <a:avLst/>
            <a:gdLst>
              <a:gd name="connsiteX0" fmla="*/ 0 w 4923971"/>
              <a:gd name="connsiteY0" fmla="*/ 0 h 2740504"/>
              <a:gd name="connsiteX1" fmla="*/ 4923971 w 4923971"/>
              <a:gd name="connsiteY1" fmla="*/ 0 h 2740504"/>
              <a:gd name="connsiteX2" fmla="*/ 4923971 w 4923971"/>
              <a:gd name="connsiteY2" fmla="*/ 2740504 h 2740504"/>
              <a:gd name="connsiteX3" fmla="*/ 0 w 4923971"/>
              <a:gd name="connsiteY3" fmla="*/ 2740504 h 2740504"/>
              <a:gd name="connsiteX4" fmla="*/ 0 w 4923971"/>
              <a:gd name="connsiteY4" fmla="*/ 0 h 274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3971" h="2740504">
                <a:moveTo>
                  <a:pt x="0" y="0"/>
                </a:moveTo>
                <a:lnTo>
                  <a:pt x="4923971" y="0"/>
                </a:lnTo>
                <a:lnTo>
                  <a:pt x="4923971" y="2740504"/>
                </a:lnTo>
                <a:lnTo>
                  <a:pt x="0" y="274050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49796F-41A0-4DED-A96B-0DA4D89E9E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242"/>
          <a:stretch>
            <a:fillRect/>
          </a:stretch>
        </p:blipFill>
        <p:spPr>
          <a:xfrm>
            <a:off x="6516913" y="2058748"/>
            <a:ext cx="5127172" cy="2740504"/>
          </a:xfrm>
          <a:custGeom>
            <a:avLst/>
            <a:gdLst>
              <a:gd name="connsiteX0" fmla="*/ 0 w 5127172"/>
              <a:gd name="connsiteY0" fmla="*/ 0 h 2740504"/>
              <a:gd name="connsiteX1" fmla="*/ 5127172 w 5127172"/>
              <a:gd name="connsiteY1" fmla="*/ 0 h 2740504"/>
              <a:gd name="connsiteX2" fmla="*/ 5127172 w 5127172"/>
              <a:gd name="connsiteY2" fmla="*/ 2740504 h 2740504"/>
              <a:gd name="connsiteX3" fmla="*/ 0 w 5127172"/>
              <a:gd name="connsiteY3" fmla="*/ 2740504 h 2740504"/>
              <a:gd name="connsiteX4" fmla="*/ 0 w 5127172"/>
              <a:gd name="connsiteY4" fmla="*/ 0 h 274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7172" h="2740504">
                <a:moveTo>
                  <a:pt x="0" y="0"/>
                </a:moveTo>
                <a:lnTo>
                  <a:pt x="5127172" y="0"/>
                </a:lnTo>
                <a:lnTo>
                  <a:pt x="5127172" y="2740504"/>
                </a:lnTo>
                <a:lnTo>
                  <a:pt x="0" y="274050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A8235F-3AFA-47EF-97FC-2A7D272C2E0F}"/>
              </a:ext>
            </a:extLst>
          </p:cNvPr>
          <p:cNvSpPr txBox="1"/>
          <p:nvPr/>
        </p:nvSpPr>
        <p:spPr>
          <a:xfrm>
            <a:off x="3660229" y="4904027"/>
            <a:ext cx="5181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Monotonicity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(believing more cannot make you less inconsistent)</a:t>
            </a:r>
          </a:p>
        </p:txBody>
      </p:sp>
      <p:sp>
        <p:nvSpPr>
          <p:cNvPr id="12" name="Arrow: Up 58">
            <a:extLst>
              <a:ext uri="{FF2B5EF4-FFF2-40B4-BE49-F238E27FC236}">
                <a16:creationId xmlns:a16="http://schemas.microsoft.com/office/drawing/2014/main" id="{F9FC462C-BBA6-44D4-9ADB-5456FCDE8C17}"/>
              </a:ext>
            </a:extLst>
          </p:cNvPr>
          <p:cNvSpPr/>
          <p:nvPr/>
        </p:nvSpPr>
        <p:spPr>
          <a:xfrm rot="747408">
            <a:off x="5766731" y="3891560"/>
            <a:ext cx="315183" cy="884106"/>
          </a:xfrm>
          <a:custGeom>
            <a:avLst/>
            <a:gdLst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236387 w 315183"/>
              <a:gd name="connsiteY3" fmla="*/ 187427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78796 w 315183"/>
              <a:gd name="connsiteY6" fmla="*/ 187427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36007 w 315183"/>
              <a:gd name="connsiteY6" fmla="*/ 152028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36007 w 315183"/>
              <a:gd name="connsiteY6" fmla="*/ 152028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  <a:gd name="connsiteX0" fmla="*/ 0 w 315183"/>
              <a:gd name="connsiteY0" fmla="*/ 187427 h 515680"/>
              <a:gd name="connsiteX1" fmla="*/ 157592 w 315183"/>
              <a:gd name="connsiteY1" fmla="*/ 0 h 515680"/>
              <a:gd name="connsiteX2" fmla="*/ 315183 w 315183"/>
              <a:gd name="connsiteY2" fmla="*/ 187427 h 515680"/>
              <a:gd name="connsiteX3" fmla="*/ 196158 w 315183"/>
              <a:gd name="connsiteY3" fmla="*/ 137786 h 515680"/>
              <a:gd name="connsiteX4" fmla="*/ 236387 w 315183"/>
              <a:gd name="connsiteY4" fmla="*/ 515680 h 515680"/>
              <a:gd name="connsiteX5" fmla="*/ 78796 w 315183"/>
              <a:gd name="connsiteY5" fmla="*/ 515680 h 515680"/>
              <a:gd name="connsiteX6" fmla="*/ 140927 w 315183"/>
              <a:gd name="connsiteY6" fmla="*/ 145705 h 515680"/>
              <a:gd name="connsiteX7" fmla="*/ 0 w 315183"/>
              <a:gd name="connsiteY7" fmla="*/ 187427 h 51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183" h="515680">
                <a:moveTo>
                  <a:pt x="0" y="187427"/>
                </a:moveTo>
                <a:cubicBezTo>
                  <a:pt x="117635" y="116563"/>
                  <a:pt x="124635" y="106925"/>
                  <a:pt x="157592" y="0"/>
                </a:cubicBezTo>
                <a:cubicBezTo>
                  <a:pt x="185607" y="113413"/>
                  <a:pt x="262653" y="124951"/>
                  <a:pt x="315183" y="187427"/>
                </a:cubicBezTo>
                <a:cubicBezTo>
                  <a:pt x="288918" y="187427"/>
                  <a:pt x="227217" y="159488"/>
                  <a:pt x="196158" y="137786"/>
                </a:cubicBezTo>
                <a:lnTo>
                  <a:pt x="236387" y="515680"/>
                </a:lnTo>
                <a:lnTo>
                  <a:pt x="78796" y="515680"/>
                </a:lnTo>
                <a:cubicBezTo>
                  <a:pt x="97866" y="394463"/>
                  <a:pt x="121857" y="266922"/>
                  <a:pt x="140927" y="145705"/>
                </a:cubicBezTo>
                <a:cubicBezTo>
                  <a:pt x="67338" y="174935"/>
                  <a:pt x="45336" y="175627"/>
                  <a:pt x="0" y="187427"/>
                </a:cubicBezTo>
                <a:close/>
              </a:path>
            </a:pathLst>
          </a:custGeom>
          <a:solidFill>
            <a:srgbClr val="DD7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88735-FD4E-4251-AA1C-F80EF2311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35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6C380B-2543-4239-82DE-556837AA139A}"/>
              </a:ext>
            </a:extLst>
          </p:cNvPr>
          <p:cNvGrpSpPr/>
          <p:nvPr/>
        </p:nvGrpSpPr>
        <p:grpSpPr>
          <a:xfrm>
            <a:off x="5267008" y="4992102"/>
            <a:ext cx="231774" cy="203251"/>
            <a:chOff x="5061019" y="4630208"/>
            <a:chExt cx="346800" cy="304122"/>
          </a:xfrm>
        </p:grpSpPr>
        <p:sp>
          <p:nvSpPr>
            <p:cNvPr id="6" name="Star: 7 Points 5">
              <a:extLst>
                <a:ext uri="{FF2B5EF4-FFF2-40B4-BE49-F238E27FC236}">
                  <a16:creationId xmlns:a16="http://schemas.microsoft.com/office/drawing/2014/main" id="{6E1574FF-DCD4-4FB4-90AD-9138FA9CF8D3}"/>
                </a:ext>
              </a:extLst>
            </p:cNvPr>
            <p:cNvSpPr/>
            <p:nvPr/>
          </p:nvSpPr>
          <p:spPr>
            <a:xfrm rot="578581">
              <a:off x="5107215" y="4660511"/>
              <a:ext cx="260124" cy="243516"/>
            </a:xfrm>
            <a:prstGeom prst="star7">
              <a:avLst>
                <a:gd name="adj" fmla="val 20453"/>
                <a:gd name="hf" fmla="val 102572"/>
                <a:gd name="vf" fmla="val 10521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Double Bracket 6">
              <a:extLst>
                <a:ext uri="{FF2B5EF4-FFF2-40B4-BE49-F238E27FC236}">
                  <a16:creationId xmlns:a16="http://schemas.microsoft.com/office/drawing/2014/main" id="{59D06130-4040-430F-A850-025F914963E6}"/>
                </a:ext>
              </a:extLst>
            </p:cNvPr>
            <p:cNvSpPr/>
            <p:nvPr/>
          </p:nvSpPr>
          <p:spPr>
            <a:xfrm>
              <a:off x="5061019" y="4630208"/>
              <a:ext cx="346800" cy="304122"/>
            </a:xfrm>
            <a:prstGeom prst="bracketPair">
              <a:avLst>
                <a:gd name="adj" fmla="val 15884"/>
              </a:avLst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-e&gt; [glow]">
            <a:extLst>
              <a:ext uri="{FF2B5EF4-FFF2-40B4-BE49-F238E27FC236}">
                <a16:creationId xmlns:a16="http://schemas.microsoft.com/office/drawing/2014/main" id="{0BCFE81B-D153-4277-B10D-FCFEAF4887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</a:blip>
          <a:srcRect l="53382" t="35886" r="36250" b="53619"/>
          <a:stretch>
            <a:fillRect/>
          </a:stretch>
        </p:blipFill>
        <p:spPr>
          <a:xfrm>
            <a:off x="7874792" y="3794150"/>
            <a:ext cx="578546" cy="303885"/>
          </a:xfrm>
          <a:prstGeom prst="rect">
            <a:avLst/>
          </a:prstGeom>
          <a:effectLst>
            <a:glow rad="444500">
              <a:schemeClr val="accent2">
                <a:satMod val="175000"/>
                <a:alpha val="29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7987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66D79-3607-CE0C-B1B2-B597B21D3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300" y="406400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Inference for PDGs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(as probabilistic models)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18B87-EEE6-227F-0A8F-3600C5AB8018}"/>
                  </a:ext>
                </a:extLst>
              </p:cNvPr>
              <p:cNvSpPr txBox="1"/>
              <p:nvPr/>
            </p:nvSpPr>
            <p:spPr>
              <a:xfrm>
                <a:off x="2413000" y="3429000"/>
                <a:ext cx="64643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Given  PDG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, structural importance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sz="2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,    </a:t>
                </a:r>
              </a:p>
              <a:p>
                <a:r>
                  <a:rPr lang="en-US" sz="2400" dirty="0">
                    <a:solidFill>
                      <a:schemeClr val="bg1"/>
                    </a:solidFill>
                  </a:rPr>
                  <a:t>	compute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endChr m:val="|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818B87-EEE6-227F-0A8F-3600C5AB8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0" y="3429000"/>
                <a:ext cx="6464300" cy="830997"/>
              </a:xfrm>
              <a:prstGeom prst="rect">
                <a:avLst/>
              </a:prstGeom>
              <a:blipFill>
                <a:blip r:embed="rId2"/>
                <a:stretch>
                  <a:fillRect l="-1509" t="-5882" b="-15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310705-B586-7DE2-DBD0-DB88A9B4E2AA}"/>
                  </a:ext>
                </a:extLst>
              </p:cNvPr>
              <p:cNvSpPr txBox="1"/>
              <p:nvPr/>
            </p:nvSpPr>
            <p:spPr>
              <a:xfrm>
                <a:off x="4267200" y="4171097"/>
                <a:ext cx="4216400" cy="491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where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  maximizes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</a:rPr>
                          <m:t>⟦</m:t>
                        </m:r>
                        <m:r>
                          <a:rPr lang="en-US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24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bg1"/>
                            </a:solidFill>
                          </a:rPr>
                          <m:t>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310705-B586-7DE2-DBD0-DB88A9B4E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171097"/>
                <a:ext cx="4216400" cy="491160"/>
              </a:xfrm>
              <a:prstGeom prst="rect">
                <a:avLst/>
              </a:prstGeom>
              <a:blipFill>
                <a:blip r:embed="rId3"/>
                <a:stretch>
                  <a:fillRect l="-2168" t="-864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471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CB17EE-6112-DB2E-DEA4-317E15936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506" y="4534998"/>
            <a:ext cx="423676" cy="380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3AA482-9DDD-188F-6895-1F34D354D5F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1" r="42230"/>
          <a:stretch/>
        </p:blipFill>
        <p:spPr>
          <a:xfrm>
            <a:off x="3916321" y="4298923"/>
            <a:ext cx="921376" cy="1008235"/>
          </a:xfrm>
          <a:custGeom>
            <a:avLst/>
            <a:gdLst>
              <a:gd name="connsiteX0" fmla="*/ 0 w 935037"/>
              <a:gd name="connsiteY0" fmla="*/ 0 h 1002436"/>
              <a:gd name="connsiteX1" fmla="*/ 935037 w 935037"/>
              <a:gd name="connsiteY1" fmla="*/ 0 h 1002436"/>
              <a:gd name="connsiteX2" fmla="*/ 935037 w 935037"/>
              <a:gd name="connsiteY2" fmla="*/ 1002436 h 1002436"/>
              <a:gd name="connsiteX3" fmla="*/ 0 w 935037"/>
              <a:gd name="connsiteY3" fmla="*/ 1002436 h 1002436"/>
              <a:gd name="connsiteX4" fmla="*/ 0 w 935037"/>
              <a:gd name="connsiteY4" fmla="*/ 0 h 100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037" h="1002436">
                <a:moveTo>
                  <a:pt x="0" y="0"/>
                </a:moveTo>
                <a:lnTo>
                  <a:pt x="935037" y="0"/>
                </a:lnTo>
                <a:lnTo>
                  <a:pt x="935037" y="1002436"/>
                </a:lnTo>
                <a:lnTo>
                  <a:pt x="0" y="100243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E12389-61CE-CF6F-C413-2C34A0F95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09"/>
          <a:stretch/>
        </p:blipFill>
        <p:spPr>
          <a:xfrm>
            <a:off x="572177" y="4298923"/>
            <a:ext cx="3344143" cy="1008235"/>
          </a:xfrm>
          <a:custGeom>
            <a:avLst/>
            <a:gdLst>
              <a:gd name="connsiteX0" fmla="*/ 0 w 3393728"/>
              <a:gd name="connsiteY0" fmla="*/ 0 h 1002436"/>
              <a:gd name="connsiteX1" fmla="*/ 3393728 w 3393728"/>
              <a:gd name="connsiteY1" fmla="*/ 0 h 1002436"/>
              <a:gd name="connsiteX2" fmla="*/ 3393728 w 3393728"/>
              <a:gd name="connsiteY2" fmla="*/ 1002436 h 1002436"/>
              <a:gd name="connsiteX3" fmla="*/ 0 w 3393728"/>
              <a:gd name="connsiteY3" fmla="*/ 1002436 h 1002436"/>
              <a:gd name="connsiteX4" fmla="*/ 0 w 3393728"/>
              <a:gd name="connsiteY4" fmla="*/ 0 h 100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3728" h="1002436">
                <a:moveTo>
                  <a:pt x="0" y="0"/>
                </a:moveTo>
                <a:lnTo>
                  <a:pt x="3393728" y="0"/>
                </a:lnTo>
                <a:lnTo>
                  <a:pt x="3393728" y="1002436"/>
                </a:lnTo>
                <a:lnTo>
                  <a:pt x="0" y="100243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05BD8BB-6C94-B93D-CDF2-B11ECA162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70" t="-39242" r="18416" b="100000"/>
          <a:stretch/>
        </p:blipFill>
        <p:spPr>
          <a:xfrm>
            <a:off x="6026439" y="3903273"/>
            <a:ext cx="569615" cy="395650"/>
          </a:xfrm>
          <a:custGeom>
            <a:avLst/>
            <a:gdLst>
              <a:gd name="connsiteX0" fmla="*/ 0 w 569615"/>
              <a:gd name="connsiteY0" fmla="*/ 0 h 395650"/>
              <a:gd name="connsiteX1" fmla="*/ 569615 w 569615"/>
              <a:gd name="connsiteY1" fmla="*/ 0 h 395650"/>
              <a:gd name="connsiteX2" fmla="*/ 569615 w 569615"/>
              <a:gd name="connsiteY2" fmla="*/ 395650 h 395650"/>
              <a:gd name="connsiteX3" fmla="*/ 0 w 569615"/>
              <a:gd name="connsiteY3" fmla="*/ 395650 h 395650"/>
              <a:gd name="connsiteX4" fmla="*/ 0 w 569615"/>
              <a:gd name="connsiteY4" fmla="*/ 0 h 39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615" h="395650">
                <a:moveTo>
                  <a:pt x="0" y="0"/>
                </a:moveTo>
                <a:lnTo>
                  <a:pt x="569615" y="0"/>
                </a:lnTo>
                <a:lnTo>
                  <a:pt x="569615" y="395650"/>
                </a:lnTo>
                <a:lnTo>
                  <a:pt x="0" y="3956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C87A5FC-4A53-851D-39EB-411F80B81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70" r="26130"/>
          <a:stretch/>
        </p:blipFill>
        <p:spPr>
          <a:xfrm>
            <a:off x="4837696" y="4298923"/>
            <a:ext cx="1188742" cy="1008235"/>
          </a:xfrm>
          <a:custGeom>
            <a:avLst/>
            <a:gdLst>
              <a:gd name="connsiteX0" fmla="*/ 0 w 1188742"/>
              <a:gd name="connsiteY0" fmla="*/ 0 h 1008235"/>
              <a:gd name="connsiteX1" fmla="*/ 1188742 w 1188742"/>
              <a:gd name="connsiteY1" fmla="*/ 0 h 1008235"/>
              <a:gd name="connsiteX2" fmla="*/ 1188742 w 1188742"/>
              <a:gd name="connsiteY2" fmla="*/ 1008235 h 1008235"/>
              <a:gd name="connsiteX3" fmla="*/ 0 w 1188742"/>
              <a:gd name="connsiteY3" fmla="*/ 1008235 h 1008235"/>
              <a:gd name="connsiteX4" fmla="*/ 0 w 1188742"/>
              <a:gd name="connsiteY4" fmla="*/ 0 h 1008235"/>
              <a:gd name="connsiteX5" fmla="*/ 220379 w 1188742"/>
              <a:gd name="connsiteY5" fmla="*/ 117955 h 1008235"/>
              <a:gd name="connsiteX6" fmla="*/ 220379 w 1188742"/>
              <a:gd name="connsiteY6" fmla="*/ 796481 h 1008235"/>
              <a:gd name="connsiteX7" fmla="*/ 717831 w 1188742"/>
              <a:gd name="connsiteY7" fmla="*/ 796481 h 1008235"/>
              <a:gd name="connsiteX8" fmla="*/ 717831 w 1188742"/>
              <a:gd name="connsiteY8" fmla="*/ 117955 h 1008235"/>
              <a:gd name="connsiteX9" fmla="*/ 220379 w 1188742"/>
              <a:gd name="connsiteY9" fmla="*/ 117955 h 100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8742" h="1008235">
                <a:moveTo>
                  <a:pt x="0" y="0"/>
                </a:moveTo>
                <a:lnTo>
                  <a:pt x="1188742" y="0"/>
                </a:lnTo>
                <a:lnTo>
                  <a:pt x="1188742" y="1008235"/>
                </a:lnTo>
                <a:lnTo>
                  <a:pt x="0" y="1008235"/>
                </a:lnTo>
                <a:lnTo>
                  <a:pt x="0" y="0"/>
                </a:lnTo>
                <a:close/>
                <a:moveTo>
                  <a:pt x="220379" y="117955"/>
                </a:moveTo>
                <a:lnTo>
                  <a:pt x="220379" y="796481"/>
                </a:lnTo>
                <a:lnTo>
                  <a:pt x="717831" y="796481"/>
                </a:lnTo>
                <a:lnTo>
                  <a:pt x="717831" y="117955"/>
                </a:lnTo>
                <a:lnTo>
                  <a:pt x="220379" y="117955"/>
                </a:lnTo>
                <a:close/>
              </a:path>
            </a:pathLst>
          </a:cu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4F85674-B4E3-6E59-EDBF-ECF67EA05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84"/>
          <a:stretch/>
        </p:blipFill>
        <p:spPr>
          <a:xfrm>
            <a:off x="2615903" y="5325828"/>
            <a:ext cx="1359783" cy="1008235"/>
          </a:xfrm>
          <a:custGeom>
            <a:avLst/>
            <a:gdLst>
              <a:gd name="connsiteX0" fmla="*/ 0 w 1359783"/>
              <a:gd name="connsiteY0" fmla="*/ 0 h 1008235"/>
              <a:gd name="connsiteX1" fmla="*/ 1359783 w 1359783"/>
              <a:gd name="connsiteY1" fmla="*/ 0 h 1008235"/>
              <a:gd name="connsiteX2" fmla="*/ 1359783 w 1359783"/>
              <a:gd name="connsiteY2" fmla="*/ 1008235 h 1008235"/>
              <a:gd name="connsiteX3" fmla="*/ 0 w 1359783"/>
              <a:gd name="connsiteY3" fmla="*/ 1008235 h 1008235"/>
              <a:gd name="connsiteX4" fmla="*/ 0 w 1359783"/>
              <a:gd name="connsiteY4" fmla="*/ 0 h 100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9783" h="1008235">
                <a:moveTo>
                  <a:pt x="0" y="0"/>
                </a:moveTo>
                <a:lnTo>
                  <a:pt x="1359783" y="0"/>
                </a:lnTo>
                <a:lnTo>
                  <a:pt x="1359783" y="1008235"/>
                </a:lnTo>
                <a:lnTo>
                  <a:pt x="0" y="100823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F9FBC3B-7F4F-A533-60C6-B34EC5984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70" t="100000" r="18416" b="-98928"/>
          <a:stretch/>
        </p:blipFill>
        <p:spPr>
          <a:xfrm>
            <a:off x="6026439" y="5307158"/>
            <a:ext cx="569615" cy="997430"/>
          </a:xfrm>
          <a:custGeom>
            <a:avLst/>
            <a:gdLst>
              <a:gd name="connsiteX0" fmla="*/ 0 w 569615"/>
              <a:gd name="connsiteY0" fmla="*/ 0 h 997430"/>
              <a:gd name="connsiteX1" fmla="*/ 569615 w 569615"/>
              <a:gd name="connsiteY1" fmla="*/ 0 h 997430"/>
              <a:gd name="connsiteX2" fmla="*/ 569615 w 569615"/>
              <a:gd name="connsiteY2" fmla="*/ 997430 h 997430"/>
              <a:gd name="connsiteX3" fmla="*/ 0 w 569615"/>
              <a:gd name="connsiteY3" fmla="*/ 997430 h 997430"/>
              <a:gd name="connsiteX4" fmla="*/ 0 w 569615"/>
              <a:gd name="connsiteY4" fmla="*/ 0 h 997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615" h="997430">
                <a:moveTo>
                  <a:pt x="0" y="0"/>
                </a:moveTo>
                <a:lnTo>
                  <a:pt x="569615" y="0"/>
                </a:lnTo>
                <a:lnTo>
                  <a:pt x="569615" y="997430"/>
                </a:lnTo>
                <a:lnTo>
                  <a:pt x="0" y="99743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ADF83B-10B3-66EB-0AA4-88AC78C894E4}"/>
              </a:ext>
            </a:extLst>
          </p:cNvPr>
          <p:cNvSpPr txBox="1"/>
          <p:nvPr/>
        </p:nvSpPr>
        <p:spPr>
          <a:xfrm>
            <a:off x="2723823" y="2629704"/>
            <a:ext cx="5119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 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arcs and vars, treewidth </a:t>
            </a:r>
            <a:r>
              <a:rPr lang="en-US" sz="2000" dirty="0">
                <a:solidFill>
                  <a:srgbClr val="FF0000"/>
                </a:solidFill>
              </a:rPr>
              <a:t>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A1DB0B-073B-5307-EB3C-8B1D37F4EF60}"/>
              </a:ext>
            </a:extLst>
          </p:cNvPr>
          <p:cNvGrpSpPr/>
          <p:nvPr/>
        </p:nvGrpSpPr>
        <p:grpSpPr>
          <a:xfrm>
            <a:off x="1265980" y="2999749"/>
            <a:ext cx="5837556" cy="668725"/>
            <a:chOff x="11039514" y="13704049"/>
            <a:chExt cx="5924111" cy="6648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22BF5E7-83AE-251C-3995-581B1FF93D5C}"/>
                    </a:ext>
                  </a:extLst>
                </p:cNvPr>
                <p:cNvSpPr txBox="1"/>
                <p:nvPr/>
              </p:nvSpPr>
              <p:spPr>
                <a:xfrm>
                  <a:off x="11039514" y="13704049"/>
                  <a:ext cx="5411252" cy="4195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0" dirty="0">
                      <a:solidFill>
                        <a:schemeClr val="bg1">
                          <a:lumMod val="85000"/>
                        </a:schemeClr>
                      </a:solidFill>
                    </a:rPr>
                    <a:t>and gap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1">
                          <a:lumMod val="85000"/>
                        </a:schemeClr>
                      </a:solidFill>
                    </a:rPr>
                    <a:t> /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000" i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sup>
                      </m:sSup>
                    </m:oMath>
                  </a14:m>
                  <a:r>
                    <a:rPr lang="en-US" sz="2000" dirty="0">
                      <a:solidFill>
                        <a:schemeClr val="bg1">
                          <a:lumMod val="85000"/>
                        </a:schemeClr>
                      </a:solidFill>
                    </a:rPr>
                    <a:t>  between the largest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22BF5E7-83AE-251C-3995-581B1FF93D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9514" y="13704049"/>
                  <a:ext cx="5411252" cy="419559"/>
                </a:xfrm>
                <a:prstGeom prst="rect">
                  <a:avLst/>
                </a:prstGeom>
                <a:blipFill>
                  <a:blip r:embed="rId4"/>
                  <a:stretch>
                    <a:fillRect l="-1259" t="-4348" b="-231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9BC5A7-CC64-AE7C-AF13-8B7567DB4802}"/>
                </a:ext>
              </a:extLst>
            </p:cNvPr>
            <p:cNvSpPr txBox="1"/>
            <p:nvPr/>
          </p:nvSpPr>
          <p:spPr>
            <a:xfrm>
              <a:off x="12190627" y="13959934"/>
              <a:ext cx="4772998" cy="408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</a:rPr>
                <a:t>and smallest confidences,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02EBE1-ABB2-57BE-E804-89F491337315}"/>
                  </a:ext>
                </a:extLst>
              </p:cNvPr>
              <p:cNvSpPr txBox="1"/>
              <p:nvPr/>
            </p:nvSpPr>
            <p:spPr>
              <a:xfrm>
                <a:off x="572177" y="1367890"/>
                <a:ext cx="4399988" cy="681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C898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C898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C898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m:rPr>
                        <m:lit/>
                      </m:rP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endChr m:val="]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800080"/>
                            </a:solidFill>
                            <a:latin typeface="Cambria Math" panose="02040503050406030204" pitchFamily="18" charset="0"/>
                          </a:rPr>
                          <m:t>0,  </m:t>
                        </m:r>
                        <m:limLow>
                          <m:limLowPr>
                            <m:ctrlPr>
                              <a:rPr lang="en-US" sz="2400" b="0" i="1" smtClean="0">
                                <a:solidFill>
                                  <a:srgbClr val="800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80008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sz="2400" b="0" i="1" smtClean="0">
                                <a:solidFill>
                                  <a:srgbClr val="80008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lim>
                            <m:r>
                              <a:rPr lang="en-US" sz="2400" i="1" smtClean="0">
                                <a:solidFill>
                                  <a:srgbClr val="80008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 smtClean="0">
                                <a:solidFill>
                                  <a:srgbClr val="80008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i="1" smtClean="0">
                                <a:solidFill>
                                  <a:srgbClr val="800080"/>
                                </a:solidFill>
                                <a:latin typeface="Cambria Math" panose="02040503050406030204" pitchFamily="18" charset="0"/>
                              </a:rPr>
                              <m:t>𝒜</m:t>
                            </m:r>
                          </m:lim>
                        </m:limLow>
                        <m:f>
                          <m:fPr>
                            <m:ctrlPr>
                              <a:rPr lang="en-US" sz="2400" i="1">
                                <a:solidFill>
                                  <a:srgbClr val="8000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00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80008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80008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80008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80008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80008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can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02EBE1-ABB2-57BE-E804-89F491337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177" y="1367890"/>
                <a:ext cx="4399988" cy="681597"/>
              </a:xfrm>
              <a:prstGeom prst="rect">
                <a:avLst/>
              </a:prstGeom>
              <a:blipFill>
                <a:blip r:embed="rId5"/>
                <a:stretch>
                  <a:fillRect l="-2216" r="-1524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101AF6-46A4-3C43-C645-B18E0ABC28E2}"/>
                  </a:ext>
                </a:extLst>
              </p:cNvPr>
              <p:cNvSpPr txBox="1"/>
              <p:nvPr/>
            </p:nvSpPr>
            <p:spPr>
              <a:xfrm>
                <a:off x="676191" y="3656535"/>
                <a:ext cx="36577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rPr>
                  <a:t>to precision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𝜖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rPr>
                  <a:t>, in time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101AF6-46A4-3C43-C645-B18E0ABC2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191" y="3656535"/>
                <a:ext cx="3657792" cy="461665"/>
              </a:xfrm>
              <a:prstGeom prst="rect">
                <a:avLst/>
              </a:prstGeom>
              <a:blipFill>
                <a:blip r:embed="rId6"/>
                <a:stretch>
                  <a:fillRect l="-266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328F5C-3F6A-3F94-A8CD-1A1849A9FA48}"/>
                  </a:ext>
                </a:extLst>
              </p:cNvPr>
              <p:cNvSpPr txBox="1"/>
              <p:nvPr/>
            </p:nvSpPr>
            <p:spPr>
              <a:xfrm>
                <a:off x="4355551" y="1796764"/>
                <a:ext cx="43597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400" dirty="0"/>
                  <a:t>-inconsistency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328F5C-3F6A-3F94-A8CD-1A1849A9F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551" y="1796764"/>
                <a:ext cx="4359705" cy="461665"/>
              </a:xfrm>
              <a:prstGeom prst="rect">
                <a:avLst/>
              </a:prstGeom>
              <a:blipFill>
                <a:blip r:embed="rId7"/>
                <a:stretch>
                  <a:fillRect l="-2095" t="-12000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6A59AD2-D3C5-4F5A-40C3-16563B0984F6}"/>
              </a:ext>
            </a:extLst>
          </p:cNvPr>
          <p:cNvSpPr txBox="1"/>
          <p:nvPr/>
        </p:nvSpPr>
        <p:spPr>
          <a:xfrm>
            <a:off x="572177" y="2638111"/>
            <a:ext cx="29568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</a:rPr>
              <a:t>for a PDG that has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38B216-DD65-7E52-61DE-3F69A93954FF}"/>
                  </a:ext>
                </a:extLst>
              </p:cNvPr>
              <p:cNvSpPr txBox="1"/>
              <p:nvPr/>
            </p:nvSpPr>
            <p:spPr>
              <a:xfrm>
                <a:off x="4965907" y="1458135"/>
                <a:ext cx="2904650" cy="4662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 do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400" dirty="0"/>
                  <a:t>-inference and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38B216-DD65-7E52-61DE-3F69A9395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907" y="1458135"/>
                <a:ext cx="2904650" cy="466207"/>
              </a:xfrm>
              <a:prstGeom prst="rect">
                <a:avLst/>
              </a:prstGeom>
              <a:blipFill>
                <a:blip r:embed="rId8"/>
                <a:stretch>
                  <a:fillRect l="-840" t="-1039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9D18D26-5B6C-D9BF-5570-FA876F749F9F}"/>
              </a:ext>
            </a:extLst>
          </p:cNvPr>
          <p:cNvGrpSpPr/>
          <p:nvPr/>
        </p:nvGrpSpPr>
        <p:grpSpPr>
          <a:xfrm>
            <a:off x="908420" y="317871"/>
            <a:ext cx="7992894" cy="1138773"/>
            <a:chOff x="8793433" y="11225580"/>
            <a:chExt cx="7402845" cy="11322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50A78B-225D-5475-8B7A-5CB31E18D5A0}"/>
                </a:ext>
              </a:extLst>
            </p:cNvPr>
            <p:cNvSpPr txBox="1"/>
            <p:nvPr/>
          </p:nvSpPr>
          <p:spPr>
            <a:xfrm>
              <a:off x="8793433" y="11225580"/>
              <a:ext cx="7402845" cy="1132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cap="small" dirty="0">
                  <a:solidFill>
                    <a:schemeClr val="accent6">
                      <a:lumMod val="50000"/>
                    </a:schemeClr>
                  </a:solidFill>
                </a:rPr>
                <a:t>Theorem:  </a:t>
              </a:r>
              <a:r>
                <a:rPr lang="en-US" sz="3600" b="1" dirty="0">
                  <a:solidFill>
                    <a:schemeClr val="accent6">
                      <a:lumMod val="50000"/>
                    </a:schemeClr>
                  </a:solidFill>
                  <a:latin typeface="+mj-lt"/>
                </a:rPr>
                <a:t>Polynomial</a:t>
              </a:r>
              <a:r>
                <a:rPr lang="en-US" sz="3200" b="1" dirty="0">
                  <a:solidFill>
                    <a:schemeClr val="accent6">
                      <a:lumMod val="50000"/>
                    </a:schemeClr>
                  </a:solidFill>
                  <a:latin typeface="+mj-lt"/>
                </a:rPr>
                <a:t> Time PDG Inference</a:t>
              </a:r>
              <a:br>
                <a:rPr lang="en-US" sz="3200" b="1" dirty="0">
                  <a:solidFill>
                    <a:schemeClr val="accent6">
                      <a:lumMod val="50000"/>
                    </a:schemeClr>
                  </a:solidFill>
                  <a:latin typeface="+mj-lt"/>
                </a:rPr>
              </a:br>
              <a:endParaRPr lang="en-US" sz="3200" dirty="0">
                <a:solidFill>
                  <a:schemeClr val="accent6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BAD954-1691-4323-55D0-5C98C2C5B8B9}"/>
                </a:ext>
              </a:extLst>
            </p:cNvPr>
            <p:cNvSpPr txBox="1"/>
            <p:nvPr/>
          </p:nvSpPr>
          <p:spPr>
            <a:xfrm>
              <a:off x="10813988" y="11620401"/>
              <a:ext cx="3926525" cy="5180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spc="0" normalizeH="0" noProof="0" dirty="0">
                  <a:ln>
                    <a:noFill/>
                  </a:ln>
                  <a:solidFill>
                    <a:schemeClr val="accent6">
                      <a:lumMod val="50000"/>
                    </a:schemeClr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rPr>
                <a:t>under bounded treewidth</a:t>
              </a:r>
              <a:endParaRPr kumimoji="0" lang="en-US" sz="2800" b="0" i="0" u="none" strike="noStrike" kern="1200" spc="0" normalizeH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0EB24CB-8F30-CA27-FC83-20BAC9F7763D}"/>
              </a:ext>
            </a:extLst>
          </p:cNvPr>
          <p:cNvGrpSpPr/>
          <p:nvPr/>
        </p:nvGrpSpPr>
        <p:grpSpPr>
          <a:xfrm>
            <a:off x="7237572" y="2627505"/>
            <a:ext cx="4864035" cy="4041563"/>
            <a:chOff x="13845880" y="5324634"/>
            <a:chExt cx="4881047" cy="377190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EA6C852-E702-E9EB-EB26-F74AEE0CB2F3}"/>
                </a:ext>
              </a:extLst>
            </p:cNvPr>
            <p:cNvGrpSpPr/>
            <p:nvPr/>
          </p:nvGrpSpPr>
          <p:grpSpPr>
            <a:xfrm>
              <a:off x="13845880" y="5324634"/>
              <a:ext cx="4881047" cy="3771905"/>
              <a:chOff x="13845880" y="6036252"/>
              <a:chExt cx="4881047" cy="3771905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DE4DBC6-12C4-16DF-3CFB-CCC5CC448F6D}"/>
                  </a:ext>
                </a:extLst>
              </p:cNvPr>
              <p:cNvGrpSpPr/>
              <p:nvPr/>
            </p:nvGrpSpPr>
            <p:grpSpPr>
              <a:xfrm>
                <a:off x="13845880" y="6036252"/>
                <a:ext cx="4881047" cy="3771905"/>
                <a:chOff x="10304357" y="6862492"/>
                <a:chExt cx="5108660" cy="3947801"/>
              </a:xfrm>
            </p:grpSpPr>
            <p:sp>
              <p:nvSpPr>
                <p:cNvPr id="29" name="Right Triangle 28">
                  <a:extLst>
                    <a:ext uri="{FF2B5EF4-FFF2-40B4-BE49-F238E27FC236}">
                      <a16:creationId xmlns:a16="http://schemas.microsoft.com/office/drawing/2014/main" id="{C00DE5E7-E07E-EDCF-8C3C-D05C6E6DB201}"/>
                    </a:ext>
                  </a:extLst>
                </p:cNvPr>
                <p:cNvSpPr/>
                <p:nvPr/>
              </p:nvSpPr>
              <p:spPr>
                <a:xfrm rot="5400000">
                  <a:off x="11129084" y="6948425"/>
                  <a:ext cx="3096821" cy="3502969"/>
                </a:xfrm>
                <a:prstGeom prst="rtTriangle">
                  <a:avLst/>
                </a:prstGeom>
                <a:gradFill>
                  <a:gsLst>
                    <a:gs pos="0">
                      <a:schemeClr val="bg1"/>
                    </a:gs>
                    <a:gs pos="55000">
                      <a:srgbClr val="800080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/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D132B41-9A40-2653-0542-26F633D599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36780" y="7327896"/>
                  <a:ext cx="0" cy="2994422"/>
                </a:xfrm>
                <a:prstGeom prst="line">
                  <a:avLst/>
                </a:prstGeom>
                <a:ln w="155575" cap="rnd">
                  <a:solidFill>
                    <a:srgbClr val="FFCC66"/>
                  </a:solidFill>
                </a:ln>
                <a:effectLst>
                  <a:glow rad="25400">
                    <a:schemeClr val="tx1"/>
                  </a:glow>
                </a:effectLst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63AC639-F6C8-A9D5-A8E6-1390220478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898565" y="7087319"/>
                  <a:ext cx="3711945" cy="3262844"/>
                </a:xfrm>
                <a:prstGeom prst="line">
                  <a:avLst/>
                </a:prstGeom>
                <a:ln w="155575" cap="rnd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0E372875-F33C-4C21-020E-D82AA48205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60491" y="6949910"/>
                  <a:ext cx="0" cy="3442556"/>
                </a:xfrm>
                <a:prstGeom prst="line">
                  <a:avLst/>
                </a:prstGeom>
                <a:ln w="76200" cap="sq">
                  <a:tailEnd type="stealth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C9E81B3A-22D6-981A-1D06-CA631A6448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887639" y="10329274"/>
                      <a:ext cx="600650" cy="48101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320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oMath>
                        </m:oMathPara>
                      </a14:m>
                      <a:endParaRPr lang="en-US" sz="3200" dirty="0"/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C9E81B3A-22D6-981A-1D06-CA631A64484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887639" y="10329274"/>
                      <a:ext cx="600650" cy="481019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0600062B-A349-BBE5-0C94-3324D38D03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04357" y="6951180"/>
                      <a:ext cx="245376" cy="4810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right"/>
                          </m:oMathParaPr>
                          <m:oMath xmlns:m="http://schemas.openxmlformats.org/officeDocument/2006/math">
                            <m:r>
                              <a:rPr lang="en-US" sz="3200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0600062B-A349-BBE5-0C94-3324D38D03D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04357" y="6951180"/>
                      <a:ext cx="245376" cy="481019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F1BCD36E-FE79-4D90-1588-7678EB6BCED3}"/>
                        </a:ext>
                      </a:extLst>
                    </p:cNvPr>
                    <p:cNvSpPr txBox="1"/>
                    <p:nvPr/>
                  </p:nvSpPr>
                  <p:spPr>
                    <a:xfrm rot="19101324">
                      <a:off x="11091893" y="9182384"/>
                      <a:ext cx="2671094" cy="4810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:r>
                        <a:rPr lang="en-US" sz="1600" dirty="0">
                          <a:ln w="3175"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factored exponential families (</a:t>
                      </a:r>
                      <a14:m>
                        <m:oMath xmlns:m="http://schemas.openxmlformats.org/officeDocument/2006/math">
                          <m:r>
                            <a:rPr lang="en-US" sz="1600" i="1">
                              <a:ln w="3175">
                                <a:noFill/>
                              </a:ln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𝛾𝛼</m:t>
                          </m:r>
                          <m:r>
                            <a:rPr lang="en-US" sz="1600" i="1">
                              <a:ln w="3175">
                                <a:noFill/>
                              </a:ln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i="1">
                              <a:ln w="3175">
                                <a:noFill/>
                              </a:ln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oMath>
                      </a14:m>
                      <a:r>
                        <a:rPr lang="en-US" sz="1600" dirty="0">
                          <a:ln w="3175"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)</a:t>
                      </a:r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F1BCD36E-FE79-4D90-1588-7678EB6BCED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9101324">
                      <a:off x="11091893" y="9182384"/>
                      <a:ext cx="2671094" cy="48101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4645" t="-6213" r="-27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5FBED392-4005-C27D-E77B-864383DD33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167582" y="6862492"/>
                      <a:ext cx="2149860" cy="5411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rgbClr val="C898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srgbClr val="C898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000" i="1" dirty="0">
                                  <a:solidFill>
                                    <a:srgbClr val="C898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oMath>
                      </a14:m>
                      <a:r>
                        <a:rPr lang="en-US" sz="2000" dirty="0">
                          <a:solidFill>
                            <a:srgbClr val="C89800"/>
                          </a:solidFill>
                        </a:rPr>
                        <a:t> semantics</a:t>
                      </a:r>
                    </a:p>
                    <a:p>
                      <a:r>
                        <a:rPr lang="en-US" sz="1600" dirty="0">
                          <a:solidFill>
                            <a:srgbClr val="C89800"/>
                          </a:solidFill>
                        </a:rPr>
                        <a:t>(limit as </a:t>
                      </a:r>
                      <a14:m>
                        <m:oMath xmlns:m="http://schemas.openxmlformats.org/officeDocument/2006/math">
                          <m:r>
                            <a:rPr lang="en-US" sz="1600" i="1">
                              <a:solidFill>
                                <a:srgbClr val="C898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600" i="1">
                              <a:solidFill>
                                <a:srgbClr val="C898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600">
                              <a:solidFill>
                                <a:srgbClr val="C898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a14:m>
                      <a:r>
                        <a:rPr lang="en-US" sz="1600" dirty="0">
                          <a:solidFill>
                            <a:srgbClr val="C89800"/>
                          </a:solidFill>
                        </a:rPr>
                        <a:t>)</a:t>
                      </a:r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5FBED392-4005-C27D-E77B-864383DD334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167582" y="6862492"/>
                      <a:ext cx="2149860" cy="541146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5952" t="-14286" b="-219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049A534A-7BAE-58CD-0602-4832376BB4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7765" y="7327896"/>
                  <a:ext cx="0" cy="3015756"/>
                </a:xfrm>
                <a:prstGeom prst="line">
                  <a:avLst/>
                </a:prstGeom>
                <a:ln w="155575" cap="rnd">
                  <a:solidFill>
                    <a:srgbClr val="0033CC"/>
                  </a:solidFill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80072CE3-775E-0CD8-4B7F-B9C58A708F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880234" y="8910764"/>
                      <a:ext cx="1463743" cy="84178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en-US" sz="2000" dirty="0">
                          <a:solidFill>
                            <a:srgbClr val="0033CC"/>
                          </a:solidFill>
                        </a:rPr>
                        <a:t>Bayesian networks </a:t>
                      </a:r>
                      <a:r>
                        <a:rPr lang="en-US" sz="1600" dirty="0">
                          <a:solidFill>
                            <a:srgbClr val="0033CC"/>
                          </a:solidFill>
                        </a:rPr>
                        <a:t>(acyclic, </a:t>
                      </a:r>
                      <a14:m>
                        <m:oMath xmlns:m="http://schemas.openxmlformats.org/officeDocument/2006/math">
                          <m:r>
                            <a:rPr lang="en-US" sz="16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a14:m>
                      <a:r>
                        <a:rPr lang="en-US" sz="1600" dirty="0">
                          <a:solidFill>
                            <a:srgbClr val="0033CC"/>
                          </a:solidFill>
                        </a:rPr>
                        <a:t>)</a:t>
                      </a:r>
                      <a:endParaRPr lang="en-US" sz="2000" dirty="0">
                        <a:solidFill>
                          <a:srgbClr val="0033C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80072CE3-775E-0CD8-4B7F-B9C58A708FF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880234" y="8910764"/>
                      <a:ext cx="1463743" cy="841781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11404" t="-9220" r="-3509" b="-1418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9212FEB5-CE74-2027-1D34-C054381230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860490" y="10392466"/>
                  <a:ext cx="4036031" cy="0"/>
                </a:xfrm>
                <a:prstGeom prst="line">
                  <a:avLst/>
                </a:prstGeom>
                <a:ln w="76200" cap="sq">
                  <a:tailEnd type="stealth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5A9DF592-8379-EBF7-74BD-72218223E8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923305" y="7741690"/>
                      <a:ext cx="1489712" cy="5411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en-US" sz="2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factor graphs</a:t>
                      </a:r>
                      <a:endParaRPr lang="en-US" sz="16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  <a:p>
                      <a:r>
                        <a:rPr lang="en-US" sz="16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  (</a:t>
                      </a:r>
                      <a14:m>
                        <m:oMath xmlns:m="http://schemas.openxmlformats.org/officeDocument/2006/math">
                          <m:r>
                            <a:rPr lang="en-US" sz="16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600" i="1">
                              <a:solidFill>
                                <a:schemeClr val="tx2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a14:m>
                      <a:r>
                        <a:rPr lang="en-US" sz="16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)</a:t>
                      </a:r>
                      <a:endParaRPr lang="en-US" sz="2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5A9DF592-8379-EBF7-74BD-72218223E84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923305" y="7741690"/>
                      <a:ext cx="1489712" cy="541146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0730" t="-14286" r="-11159" b="-2087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EBEB82E1-984C-0FD6-59FB-9647F3CF4217}"/>
                    </a:ext>
                  </a:extLst>
                </p:cNvPr>
                <p:cNvSpPr/>
                <p:nvPr/>
              </p:nvSpPr>
              <p:spPr>
                <a:xfrm>
                  <a:off x="13535892" y="7762310"/>
                  <a:ext cx="303744" cy="30374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15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endParaRPr lang="en-US" sz="1100" dirty="0">
                    <a:solidFill>
                      <a:srgbClr val="92D050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E2CB49DD-DEB2-B81A-1D65-8193EE061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853034" y="10367082"/>
                      <a:ext cx="2397478" cy="27057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US" dirty="0"/>
                              <m:t>confidence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in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</a:rPr>
                              <m:t>structure</m:t>
                            </m:r>
                          </m:oMath>
                        </m:oMathPara>
                      </a14:m>
                      <a:endParaRPr lang="en-US" sz="1400" dirty="0">
                        <a:solidFill>
                          <a:srgbClr val="05B773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E2CB49DD-DEB2-B81A-1D65-8193EE0614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853034" y="10367082"/>
                      <a:ext cx="2397478" cy="270573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2406" t="-4444" r="-1872" b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01F7DE9-22E4-D079-15A0-3C4C828F7D3B}"/>
                    </a:ext>
                  </a:extLst>
                </p:cNvPr>
                <p:cNvSpPr txBox="1"/>
                <p:nvPr/>
              </p:nvSpPr>
              <p:spPr>
                <a:xfrm rot="16200000">
                  <a:off x="9415890" y="8752231"/>
                  <a:ext cx="2436407" cy="2909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/>
                    <a:t>confidence in</a:t>
                  </a:r>
                  <a:r>
                    <a:rPr lang="en-US" dirty="0">
                      <a:solidFill>
                        <a:schemeClr val="accent2">
                          <a:lumMod val="75000"/>
                        </a:schemeClr>
                      </a:solidFill>
                    </a:rPr>
                    <a:t> observation</a:t>
                  </a:r>
                </a:p>
              </p:txBody>
            </p:sp>
          </p:grp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504757FB-E974-F2D3-BE4B-5BDA2EC5E131}"/>
                  </a:ext>
                </a:extLst>
              </p:cNvPr>
              <p:cNvCxnSpPr/>
              <p:nvPr/>
            </p:nvCxnSpPr>
            <p:spPr>
              <a:xfrm>
                <a:off x="16789770" y="9205916"/>
                <a:ext cx="594522" cy="0"/>
              </a:xfrm>
              <a:prstGeom prst="straightConnector1">
                <a:avLst/>
              </a:prstGeom>
              <a:ln w="12700">
                <a:solidFill>
                  <a:srgbClr val="0033CC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CCCF1C7-09DC-74AF-D021-3369A5976AED}"/>
                      </a:ext>
                    </a:extLst>
                  </p:cNvPr>
                  <p:cNvSpPr txBox="1"/>
                  <p:nvPr/>
                </p:nvSpPr>
                <p:spPr>
                  <a:xfrm>
                    <a:off x="17342557" y="9102311"/>
                    <a:ext cx="315092" cy="15798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n-US" sz="1100" i="1">
                              <a:solidFill>
                                <a:srgbClr val="0033CC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oMath>
                      </m:oMathPara>
                    </a14:m>
                    <a:endParaRPr lang="en-US" sz="1100" dirty="0">
                      <a:solidFill>
                        <a:srgbClr val="0033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5CCCF1C7-09DC-74AF-D021-3369A5976A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42557" y="9102311"/>
                    <a:ext cx="315092" cy="15798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17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A6AD533E-A9A1-BA6C-4E87-A06ABA5CDAE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675740" y="5827138"/>
              <a:ext cx="284628" cy="546252"/>
            </a:xfrm>
            <a:prstGeom prst="curvedConnector2">
              <a:avLst/>
            </a:prstGeom>
            <a:ln w="76200">
              <a:solidFill>
                <a:srgbClr val="FFCC66"/>
              </a:solidFill>
              <a:tailEnd type="triangle"/>
            </a:ln>
            <a:effectLst>
              <a:glow rad="25400">
                <a:schemeClr val="tx2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BE355E6-24B2-687B-B986-6D67B351B7B0}"/>
                  </a:ext>
                </a:extLst>
              </p:cNvPr>
              <p:cNvSpPr txBox="1"/>
              <p:nvPr/>
            </p:nvSpPr>
            <p:spPr>
              <a:xfrm>
                <a:off x="2181605" y="5608253"/>
                <a:ext cx="39754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BE355E6-24B2-687B-B986-6D67B351B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605" y="5608253"/>
                <a:ext cx="397545" cy="4924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189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228CC-528C-1E3B-A8EE-3B8A90106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33" y="601431"/>
            <a:ext cx="2676570" cy="1586965"/>
          </a:xfrm>
        </p:spPr>
        <p:txBody>
          <a:bodyPr/>
          <a:lstStyle/>
          <a:p>
            <a:r>
              <a:rPr lang="en-US" dirty="0"/>
              <a:t>Empirical 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pic>
        <p:nvPicPr>
          <p:cNvPr id="4" name="Picture 3" descr="A green yellow and purple dots&#10;&#10;Description automatically generated">
            <a:extLst>
              <a:ext uri="{FF2B5EF4-FFF2-40B4-BE49-F238E27FC236}">
                <a16:creationId xmlns:a16="http://schemas.microsoft.com/office/drawing/2014/main" id="{3C0BF625-14B3-7982-6C91-26B0A93C4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942" y="601431"/>
            <a:ext cx="8010522" cy="3925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1D3C99-230C-F11D-815B-5E3FC6C83C90}"/>
              </a:ext>
            </a:extLst>
          </p:cNvPr>
          <p:cNvSpPr txBox="1"/>
          <p:nvPr/>
        </p:nvSpPr>
        <p:spPr>
          <a:xfrm>
            <a:off x="1799510" y="5172092"/>
            <a:ext cx="47201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cap="small" dirty="0">
                <a:latin typeface="Courier New" panose="02070309020205020404" pitchFamily="49" charset="0"/>
                <a:cs typeface="Courier New" panose="02070309020205020404" pitchFamily="49" charset="0"/>
              </a:rPr>
              <a:t>Implementation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8F2B5-0F26-6CF0-78A6-E09F85CC25DC}"/>
              </a:ext>
            </a:extLst>
          </p:cNvPr>
          <p:cNvSpPr txBox="1"/>
          <p:nvPr/>
        </p:nvSpPr>
        <p:spPr>
          <a:xfrm>
            <a:off x="1808282" y="5623989"/>
            <a:ext cx="48211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connects </a:t>
            </a:r>
            <a:r>
              <a:rPr lang="en-US" sz="2000" dirty="0">
                <a:solidFill>
                  <a:prstClr val="black"/>
                </a:solidFill>
                <a:latin typeface="Times New Roman"/>
              </a:rPr>
              <a:t>PDG python library to commercial solvers such as </a:t>
            </a:r>
            <a:r>
              <a:rPr lang="en-US" sz="2000" spc="-1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MOSEK</a:t>
            </a:r>
            <a:r>
              <a:rPr lang="en-US" sz="2000" dirty="0">
                <a:solidFill>
                  <a:prstClr val="black"/>
                </a:solidFill>
                <a:latin typeface="Times New Roman"/>
              </a:rPr>
              <a:t> and </a:t>
            </a:r>
            <a:r>
              <a:rPr lang="en-US" sz="2000" spc="-15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ECOS</a:t>
            </a:r>
            <a:r>
              <a:rPr lang="en-US" sz="2000" dirty="0">
                <a:solidFill>
                  <a:prstClr val="black"/>
                </a:solidFill>
                <a:latin typeface="Times New Roman"/>
              </a:rPr>
              <a:t>, via </a:t>
            </a:r>
            <a:r>
              <a:rPr kumimoji="0" lang="en-US" sz="2000" b="0" i="0" u="none" strike="noStrike" kern="1200" cap="none" spc="-15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cvxpy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NimbusRomNo9L-Regu"/>
              </a:rPr>
              <a:t>.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600" u="none" strike="noStrike" spc="-150" baseline="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http://github.com/orichardson/pdg</a:t>
            </a:r>
            <a:endParaRPr kumimoji="0" lang="en-US" u="none" strike="noStrike" kern="1200" cap="none" spc="-15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05DC44-4E55-DF26-E1C3-C9A2E7778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88" y="5229785"/>
            <a:ext cx="1393422" cy="139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69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1500">
              <a:srgbClr val="273464"/>
            </a:gs>
            <a:gs pos="57000">
              <a:schemeClr val="tx1"/>
            </a:gs>
            <a:gs pos="77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057680-3CFB-DC18-ECA2-CD7506825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54138"/>
            <a:ext cx="10515600" cy="28527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Local Inconsistency Resolution (LIR)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246737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11BF-4E5F-46AB-8C8C-9BB9FA62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328" y="2411507"/>
            <a:ext cx="6963980" cy="1325563"/>
          </a:xfrm>
        </p:spPr>
        <p:txBody>
          <a:bodyPr>
            <a:normAutofit fontScale="90000"/>
          </a:bodyPr>
          <a:lstStyle/>
          <a:p>
            <a:r>
              <a:rPr lang="en-US" sz="6600" b="1" dirty="0">
                <a:solidFill>
                  <a:schemeClr val="bg1">
                    <a:lumMod val="95000"/>
                  </a:schemeClr>
                </a:solidFill>
              </a:rPr>
              <a:t>Probabilistic Dependency </a:t>
            </a:r>
            <a:br>
              <a:rPr lang="en-US" sz="66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6600" b="1" dirty="0">
                <a:solidFill>
                  <a:schemeClr val="bg1">
                    <a:lumMod val="95000"/>
                  </a:schemeClr>
                </a:solidFill>
              </a:rPr>
              <a:t>Graphs  </a:t>
            </a:r>
            <a:br>
              <a:rPr lang="en-US" sz="66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6600" b="1" dirty="0">
                <a:solidFill>
                  <a:schemeClr val="bg1">
                    <a:lumMod val="95000"/>
                  </a:schemeClr>
                </a:solidFill>
              </a:rPr>
              <a:t>  (PDGs) </a:t>
            </a:r>
            <a:endParaRPr 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8932-970B-4063-B011-F9A4002E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553200-ABB3-CDEB-694F-8A845EFDD77B}"/>
              </a:ext>
            </a:extLst>
          </p:cNvPr>
          <p:cNvSpPr txBox="1"/>
          <p:nvPr/>
        </p:nvSpPr>
        <p:spPr>
          <a:xfrm>
            <a:off x="1905552" y="4679524"/>
            <a:ext cx="1676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bg1">
                    <a:lumMod val="65000"/>
                  </a:schemeClr>
                </a:solidFill>
                <a:effectLst/>
                <a:latin typeface="Gentium"/>
              </a:rPr>
              <a:t>/</a:t>
            </a:r>
            <a:r>
              <a:rPr lang="en-US" sz="24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Gentium"/>
              </a:rPr>
              <a:t>pʌdgàh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Gentium"/>
              </a:rPr>
              <a:t>z</a:t>
            </a:r>
            <a:r>
              <a:rPr lang="en-US" sz="2400" b="0" i="0" dirty="0">
                <a:solidFill>
                  <a:schemeClr val="bg1">
                    <a:lumMod val="65000"/>
                  </a:schemeClr>
                </a:solidFill>
                <a:effectLst/>
                <a:latin typeface="Gentium"/>
              </a:rPr>
              <a:t>/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3CD5BE-C19C-CE67-B1FB-8DDFD59FF368}"/>
              </a:ext>
            </a:extLst>
          </p:cNvPr>
          <p:cNvSpPr txBox="1"/>
          <p:nvPr/>
        </p:nvSpPr>
        <p:spPr>
          <a:xfrm>
            <a:off x="4868296" y="5126939"/>
            <a:ext cx="661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variables connected by conditional probabilities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&amp; independent causal mechanisms</a:t>
            </a:r>
          </a:p>
        </p:txBody>
      </p:sp>
    </p:spTree>
    <p:extLst>
      <p:ext uri="{BB962C8B-B14F-4D97-AF65-F5344CB8AC3E}">
        <p14:creationId xmlns:p14="http://schemas.microsoft.com/office/powerpoint/2010/main" val="10292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D27FFB9C-CC9F-0CD1-69FB-D876A9E4369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82191" y="0"/>
            <a:ext cx="12647484" cy="6867122"/>
            <a:chOff x="-82191" y="0"/>
            <a:chExt cx="12647484" cy="686712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5791320-C575-72D9-7AD3-7D7ABB083BB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82191" y="0"/>
              <a:ext cx="6328879" cy="6858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9C45AD-3076-4ADA-9251-A8F9F4699DE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236414" y="9122"/>
              <a:ext cx="6328879" cy="685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434DEE-DDFE-795F-8207-4A31BD266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77178" cy="1325563"/>
          </a:xfrm>
        </p:spPr>
        <p:txBody>
          <a:bodyPr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FD1CA5E-0D45-B469-B390-BD2FF7D700B6}"/>
              </a:ext>
            </a:extLst>
          </p:cNvPr>
          <p:cNvSpPr txBox="1">
            <a:spLocks/>
          </p:cNvSpPr>
          <p:nvPr/>
        </p:nvSpPr>
        <p:spPr>
          <a:xfrm>
            <a:off x="6692900" y="413797"/>
            <a:ext cx="50771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Inference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FA6E8A-B7BE-4703-788C-4DE89648C003}"/>
              </a:ext>
            </a:extLst>
          </p:cNvPr>
          <p:cNvSpPr/>
          <p:nvPr/>
        </p:nvSpPr>
        <p:spPr>
          <a:xfrm>
            <a:off x="1396133" y="2432599"/>
            <a:ext cx="925737" cy="507284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CC6688-53C3-8501-42AB-2C7B813AAC21}"/>
              </a:ext>
            </a:extLst>
          </p:cNvPr>
          <p:cNvSpPr/>
          <p:nvPr/>
        </p:nvSpPr>
        <p:spPr>
          <a:xfrm>
            <a:off x="2734481" y="1843200"/>
            <a:ext cx="1359810" cy="7134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67411C-4672-6870-16A1-94C367E96AF8}"/>
              </a:ext>
            </a:extLst>
          </p:cNvPr>
          <p:cNvSpPr/>
          <p:nvPr/>
        </p:nvSpPr>
        <p:spPr>
          <a:xfrm>
            <a:off x="9902222" y="2513475"/>
            <a:ext cx="1052422" cy="55218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EF38EF9-148B-53D8-86BD-773684E0F236}"/>
              </a:ext>
            </a:extLst>
          </p:cNvPr>
          <p:cNvSpPr/>
          <p:nvPr/>
        </p:nvSpPr>
        <p:spPr>
          <a:xfrm>
            <a:off x="7620944" y="2112325"/>
            <a:ext cx="1228620" cy="628913"/>
          </a:xfrm>
          <a:custGeom>
            <a:avLst/>
            <a:gdLst>
              <a:gd name="connsiteX0" fmla="*/ 0 w 1084513"/>
              <a:gd name="connsiteY0" fmla="*/ 0 h 628913"/>
              <a:gd name="connsiteX1" fmla="*/ 1084513 w 1084513"/>
              <a:gd name="connsiteY1" fmla="*/ 0 h 628913"/>
              <a:gd name="connsiteX2" fmla="*/ 1084513 w 1084513"/>
              <a:gd name="connsiteY2" fmla="*/ 628913 h 628913"/>
              <a:gd name="connsiteX3" fmla="*/ 0 w 1084513"/>
              <a:gd name="connsiteY3" fmla="*/ 628913 h 628913"/>
              <a:gd name="connsiteX4" fmla="*/ 0 w 1084513"/>
              <a:gd name="connsiteY4" fmla="*/ 0 h 628913"/>
              <a:gd name="connsiteX5" fmla="*/ 867983 w 1084513"/>
              <a:gd name="connsiteY5" fmla="*/ 267848 h 628913"/>
              <a:gd name="connsiteX6" fmla="*/ 702890 w 1084513"/>
              <a:gd name="connsiteY6" fmla="*/ 429639 h 628913"/>
              <a:gd name="connsiteX7" fmla="*/ 867983 w 1084513"/>
              <a:gd name="connsiteY7" fmla="*/ 591430 h 628913"/>
              <a:gd name="connsiteX8" fmla="*/ 1033076 w 1084513"/>
              <a:gd name="connsiteY8" fmla="*/ 429639 h 628913"/>
              <a:gd name="connsiteX9" fmla="*/ 867983 w 1084513"/>
              <a:gd name="connsiteY9" fmla="*/ 267848 h 62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4513" h="628913">
                <a:moveTo>
                  <a:pt x="0" y="0"/>
                </a:moveTo>
                <a:lnTo>
                  <a:pt x="1084513" y="0"/>
                </a:lnTo>
                <a:lnTo>
                  <a:pt x="1084513" y="628913"/>
                </a:lnTo>
                <a:lnTo>
                  <a:pt x="0" y="628913"/>
                </a:lnTo>
                <a:lnTo>
                  <a:pt x="0" y="0"/>
                </a:lnTo>
                <a:close/>
                <a:moveTo>
                  <a:pt x="867983" y="267848"/>
                </a:moveTo>
                <a:cubicBezTo>
                  <a:pt x="776805" y="267848"/>
                  <a:pt x="702890" y="340284"/>
                  <a:pt x="702890" y="429639"/>
                </a:cubicBezTo>
                <a:cubicBezTo>
                  <a:pt x="702890" y="518994"/>
                  <a:pt x="776805" y="591430"/>
                  <a:pt x="867983" y="591430"/>
                </a:cubicBezTo>
                <a:cubicBezTo>
                  <a:pt x="959161" y="591430"/>
                  <a:pt x="1033076" y="518994"/>
                  <a:pt x="1033076" y="429639"/>
                </a:cubicBezTo>
                <a:cubicBezTo>
                  <a:pt x="1033076" y="340284"/>
                  <a:pt x="959161" y="267848"/>
                  <a:pt x="867983" y="267848"/>
                </a:cubicBezTo>
                <a:close/>
              </a:path>
            </a:pathLst>
          </a:custGeom>
          <a:solidFill>
            <a:schemeClr val="accent1"/>
          </a:solidFill>
          <a:ln w="57150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Query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7288A7-D6A4-DADD-FCEE-1428BDCFEF4F}"/>
              </a:ext>
            </a:extLst>
          </p:cNvPr>
          <p:cNvSpPr/>
          <p:nvPr/>
        </p:nvSpPr>
        <p:spPr>
          <a:xfrm>
            <a:off x="2696362" y="3770487"/>
            <a:ext cx="1359810" cy="713460"/>
          </a:xfrm>
          <a:prstGeom prst="rect">
            <a:avLst/>
          </a:prstGeom>
          <a:gradFill flip="none" rotWithShape="1">
            <a:gsLst>
              <a:gs pos="63000">
                <a:schemeClr val="tx1"/>
              </a:gs>
              <a:gs pos="91000">
                <a:schemeClr val="accent1">
                  <a:lumMod val="70000"/>
                </a:schemeClr>
              </a:gs>
            </a:gsLst>
            <a:lin ang="2400000" scaled="0"/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ABF75B-C217-2583-3C23-68296F649EEF}"/>
              </a:ext>
            </a:extLst>
          </p:cNvPr>
          <p:cNvCxnSpPr>
            <a:cxnSpLocks/>
          </p:cNvCxnSpPr>
          <p:nvPr/>
        </p:nvCxnSpPr>
        <p:spPr>
          <a:xfrm>
            <a:off x="3376267" y="2626574"/>
            <a:ext cx="1" cy="103679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BF6914-F1D6-348D-F557-52C952A11622}"/>
              </a:ext>
            </a:extLst>
          </p:cNvPr>
          <p:cNvCxnSpPr>
            <a:cxnSpLocks/>
          </p:cNvCxnSpPr>
          <p:nvPr/>
        </p:nvCxnSpPr>
        <p:spPr>
          <a:xfrm>
            <a:off x="2399012" y="2845446"/>
            <a:ext cx="977254" cy="39716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E1C00E6-4B95-8AAA-D6CD-F218CD768433}"/>
              </a:ext>
            </a:extLst>
          </p:cNvPr>
          <p:cNvSpPr/>
          <p:nvPr/>
        </p:nvSpPr>
        <p:spPr>
          <a:xfrm>
            <a:off x="7693174" y="3827787"/>
            <a:ext cx="1156390" cy="656160"/>
          </a:xfrm>
          <a:prstGeom prst="rect">
            <a:avLst/>
          </a:prstGeom>
          <a:gradFill flip="none" rotWithShape="1">
            <a:gsLst>
              <a:gs pos="35000">
                <a:schemeClr val="tx1"/>
              </a:gs>
              <a:gs pos="48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303C435-1984-F191-9FCE-A8A3B9E253F2}"/>
              </a:ext>
            </a:extLst>
          </p:cNvPr>
          <p:cNvCxnSpPr/>
          <p:nvPr/>
        </p:nvCxnSpPr>
        <p:spPr>
          <a:xfrm>
            <a:off x="8326204" y="2828350"/>
            <a:ext cx="0" cy="892789"/>
          </a:xfrm>
          <a:prstGeom prst="straightConnector1">
            <a:avLst/>
          </a:prstGeom>
          <a:ln w="6032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7C5266-0582-EBEB-9AAA-E5157F2476CF}"/>
              </a:ext>
            </a:extLst>
          </p:cNvPr>
          <p:cNvCxnSpPr>
            <a:cxnSpLocks/>
          </p:cNvCxnSpPr>
          <p:nvPr/>
        </p:nvCxnSpPr>
        <p:spPr>
          <a:xfrm flipH="1">
            <a:off x="8344740" y="2939883"/>
            <a:ext cx="1425440" cy="354403"/>
          </a:xfrm>
          <a:prstGeom prst="line">
            <a:avLst/>
          </a:prstGeom>
          <a:ln w="6032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Title 1">
            <a:extLst>
              <a:ext uri="{FF2B5EF4-FFF2-40B4-BE49-F238E27FC236}">
                <a16:creationId xmlns:a16="http://schemas.microsoft.com/office/drawing/2014/main" id="{7DEBF8F4-63D5-C699-300F-25615E31B67F}"/>
              </a:ext>
            </a:extLst>
          </p:cNvPr>
          <p:cNvSpPr txBox="1">
            <a:spLocks/>
          </p:cNvSpPr>
          <p:nvPr/>
        </p:nvSpPr>
        <p:spPr>
          <a:xfrm>
            <a:off x="236829" y="5345507"/>
            <a:ext cx="56608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(update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to make it more consistent with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BAABD963-8957-7D62-5ECE-F6A74AD5307F}"/>
              </a:ext>
            </a:extLst>
          </p:cNvPr>
          <p:cNvSpPr txBox="1">
            <a:spLocks/>
          </p:cNvSpPr>
          <p:nvPr/>
        </p:nvSpPr>
        <p:spPr>
          <a:xfrm>
            <a:off x="6401061" y="5345507"/>
            <a:ext cx="56608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(update </a:t>
            </a:r>
            <a:r>
              <a:rPr lang="en-US" b="1" dirty="0">
                <a:solidFill>
                  <a:schemeClr val="accent1"/>
                </a:solidFill>
              </a:rPr>
              <a:t>query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to make it more consistent with </a:t>
            </a:r>
            <a:r>
              <a:rPr lang="en-US" b="1" dirty="0"/>
              <a:t>model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80549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lex equation&#10;&#10;Description automatically generated">
            <a:extLst>
              <a:ext uri="{FF2B5EF4-FFF2-40B4-BE49-F238E27FC236}">
                <a16:creationId xmlns:a16="http://schemas.microsoft.com/office/drawing/2014/main" id="{FE8822AF-D86E-9F42-E42B-012F7D98A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928812"/>
            <a:ext cx="3352800" cy="3000375"/>
          </a:xfrm>
          <a:prstGeom prst="rect">
            <a:avLst/>
          </a:prstGeom>
        </p:spPr>
      </p:pic>
      <p:pic>
        <p:nvPicPr>
          <p:cNvPr id="19" name="Picture 18" descr="A black arrows pointing to the left&#10;&#10;Description automatically generated">
            <a:extLst>
              <a:ext uri="{FF2B5EF4-FFF2-40B4-BE49-F238E27FC236}">
                <a16:creationId xmlns:a16="http://schemas.microsoft.com/office/drawing/2014/main" id="{FCA1A147-75FF-5DC8-66E6-8EB2C259D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07"/>
          <a:stretch>
            <a:fillRect/>
          </a:stretch>
        </p:blipFill>
        <p:spPr>
          <a:xfrm>
            <a:off x="8215312" y="2114550"/>
            <a:ext cx="1323975" cy="1327150"/>
          </a:xfrm>
          <a:custGeom>
            <a:avLst/>
            <a:gdLst>
              <a:gd name="connsiteX0" fmla="*/ 0 w 1323975"/>
              <a:gd name="connsiteY0" fmla="*/ 0 h 1327150"/>
              <a:gd name="connsiteX1" fmla="*/ 1323975 w 1323975"/>
              <a:gd name="connsiteY1" fmla="*/ 0 h 1327150"/>
              <a:gd name="connsiteX2" fmla="*/ 1323975 w 1323975"/>
              <a:gd name="connsiteY2" fmla="*/ 1327150 h 1327150"/>
              <a:gd name="connsiteX3" fmla="*/ 0 w 1323975"/>
              <a:gd name="connsiteY3" fmla="*/ 1327150 h 1327150"/>
              <a:gd name="connsiteX4" fmla="*/ 0 w 1323975"/>
              <a:gd name="connsiteY4" fmla="*/ 0 h 132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3975" h="1327150">
                <a:moveTo>
                  <a:pt x="0" y="0"/>
                </a:moveTo>
                <a:lnTo>
                  <a:pt x="1323975" y="0"/>
                </a:lnTo>
                <a:lnTo>
                  <a:pt x="1323975" y="1327150"/>
                </a:lnTo>
                <a:lnTo>
                  <a:pt x="0" y="132715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Picture 13" descr="A black arrows pointing to a number&#10;&#10;Description automatically generated">
            <a:extLst>
              <a:ext uri="{FF2B5EF4-FFF2-40B4-BE49-F238E27FC236}">
                <a16:creationId xmlns:a16="http://schemas.microsoft.com/office/drawing/2014/main" id="{8B5E2E3A-8DEC-57E6-52CB-FA0384123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66"/>
          <a:stretch>
            <a:fillRect/>
          </a:stretch>
        </p:blipFill>
        <p:spPr>
          <a:xfrm>
            <a:off x="2000250" y="1476374"/>
            <a:ext cx="2095500" cy="962026"/>
          </a:xfrm>
          <a:custGeom>
            <a:avLst/>
            <a:gdLst>
              <a:gd name="connsiteX0" fmla="*/ 0 w 2095500"/>
              <a:gd name="connsiteY0" fmla="*/ 0 h 962026"/>
              <a:gd name="connsiteX1" fmla="*/ 2095500 w 2095500"/>
              <a:gd name="connsiteY1" fmla="*/ 0 h 962026"/>
              <a:gd name="connsiteX2" fmla="*/ 2095500 w 2095500"/>
              <a:gd name="connsiteY2" fmla="*/ 962026 h 962026"/>
              <a:gd name="connsiteX3" fmla="*/ 0 w 2095500"/>
              <a:gd name="connsiteY3" fmla="*/ 962026 h 962026"/>
              <a:gd name="connsiteX4" fmla="*/ 0 w 2095500"/>
              <a:gd name="connsiteY4" fmla="*/ 0 h 96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962026">
                <a:moveTo>
                  <a:pt x="0" y="0"/>
                </a:moveTo>
                <a:lnTo>
                  <a:pt x="2095500" y="0"/>
                </a:lnTo>
                <a:lnTo>
                  <a:pt x="2095500" y="962026"/>
                </a:lnTo>
                <a:lnTo>
                  <a:pt x="0" y="96202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 descr="A black arrows pointing to a number&#10;&#10;Description automatically generated">
            <a:extLst>
              <a:ext uri="{FF2B5EF4-FFF2-40B4-BE49-F238E27FC236}">
                <a16:creationId xmlns:a16="http://schemas.microsoft.com/office/drawing/2014/main" id="{9873A0FE-D0A2-59CF-73B7-8ABEA51AB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16"/>
          <a:stretch>
            <a:fillRect/>
          </a:stretch>
        </p:blipFill>
        <p:spPr>
          <a:xfrm>
            <a:off x="2000250" y="4445000"/>
            <a:ext cx="2095500" cy="936624"/>
          </a:xfrm>
          <a:custGeom>
            <a:avLst/>
            <a:gdLst>
              <a:gd name="connsiteX0" fmla="*/ 0 w 2095500"/>
              <a:gd name="connsiteY0" fmla="*/ 0 h 936624"/>
              <a:gd name="connsiteX1" fmla="*/ 2095500 w 2095500"/>
              <a:gd name="connsiteY1" fmla="*/ 0 h 936624"/>
              <a:gd name="connsiteX2" fmla="*/ 2095500 w 2095500"/>
              <a:gd name="connsiteY2" fmla="*/ 936624 h 936624"/>
              <a:gd name="connsiteX3" fmla="*/ 0 w 2095500"/>
              <a:gd name="connsiteY3" fmla="*/ 936624 h 936624"/>
              <a:gd name="connsiteX4" fmla="*/ 0 w 2095500"/>
              <a:gd name="connsiteY4" fmla="*/ 0 h 93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936624">
                <a:moveTo>
                  <a:pt x="0" y="0"/>
                </a:moveTo>
                <a:lnTo>
                  <a:pt x="2095500" y="0"/>
                </a:lnTo>
                <a:lnTo>
                  <a:pt x="2095500" y="936624"/>
                </a:lnTo>
                <a:lnTo>
                  <a:pt x="0" y="93662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" name="Picture 1" descr="A black arrows pointing to a number&#10;&#10;Description automatically generated">
            <a:extLst>
              <a:ext uri="{FF2B5EF4-FFF2-40B4-BE49-F238E27FC236}">
                <a16:creationId xmlns:a16="http://schemas.microsoft.com/office/drawing/2014/main" id="{11ACB29B-726E-27C0-3EAB-07C6EF44376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66"/>
          <a:stretch>
            <a:fillRect/>
          </a:stretch>
        </p:blipFill>
        <p:spPr>
          <a:xfrm>
            <a:off x="2000250" y="1476374"/>
            <a:ext cx="2095500" cy="962026"/>
          </a:xfrm>
          <a:custGeom>
            <a:avLst/>
            <a:gdLst>
              <a:gd name="connsiteX0" fmla="*/ 0 w 2095500"/>
              <a:gd name="connsiteY0" fmla="*/ 0 h 962026"/>
              <a:gd name="connsiteX1" fmla="*/ 2095500 w 2095500"/>
              <a:gd name="connsiteY1" fmla="*/ 0 h 962026"/>
              <a:gd name="connsiteX2" fmla="*/ 2095500 w 2095500"/>
              <a:gd name="connsiteY2" fmla="*/ 962026 h 962026"/>
              <a:gd name="connsiteX3" fmla="*/ 0 w 2095500"/>
              <a:gd name="connsiteY3" fmla="*/ 962026 h 962026"/>
              <a:gd name="connsiteX4" fmla="*/ 0 w 2095500"/>
              <a:gd name="connsiteY4" fmla="*/ 0 h 96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962026">
                <a:moveTo>
                  <a:pt x="0" y="0"/>
                </a:moveTo>
                <a:lnTo>
                  <a:pt x="2095500" y="0"/>
                </a:lnTo>
                <a:lnTo>
                  <a:pt x="2095500" y="962026"/>
                </a:lnTo>
                <a:lnTo>
                  <a:pt x="0" y="96202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Picture 2" descr="A black arrows pointing to a number&#10;&#10;Description automatically generated">
            <a:extLst>
              <a:ext uri="{FF2B5EF4-FFF2-40B4-BE49-F238E27FC236}">
                <a16:creationId xmlns:a16="http://schemas.microsoft.com/office/drawing/2014/main" id="{E3E02B31-9B22-54D3-AB0B-22991A395F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16"/>
          <a:stretch>
            <a:fillRect/>
          </a:stretch>
        </p:blipFill>
        <p:spPr>
          <a:xfrm>
            <a:off x="2000250" y="4419601"/>
            <a:ext cx="2095500" cy="936624"/>
          </a:xfrm>
          <a:custGeom>
            <a:avLst/>
            <a:gdLst>
              <a:gd name="connsiteX0" fmla="*/ 0 w 2095500"/>
              <a:gd name="connsiteY0" fmla="*/ 0 h 936624"/>
              <a:gd name="connsiteX1" fmla="*/ 2095500 w 2095500"/>
              <a:gd name="connsiteY1" fmla="*/ 0 h 936624"/>
              <a:gd name="connsiteX2" fmla="*/ 2095500 w 2095500"/>
              <a:gd name="connsiteY2" fmla="*/ 936624 h 936624"/>
              <a:gd name="connsiteX3" fmla="*/ 0 w 2095500"/>
              <a:gd name="connsiteY3" fmla="*/ 936624 h 936624"/>
              <a:gd name="connsiteX4" fmla="*/ 0 w 2095500"/>
              <a:gd name="connsiteY4" fmla="*/ 0 h 93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936624">
                <a:moveTo>
                  <a:pt x="0" y="0"/>
                </a:moveTo>
                <a:lnTo>
                  <a:pt x="2095500" y="0"/>
                </a:lnTo>
                <a:lnTo>
                  <a:pt x="2095500" y="936624"/>
                </a:lnTo>
                <a:lnTo>
                  <a:pt x="0" y="93662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Picture 3" descr="A black arrows pointing to the left&#10;&#10;Description automatically generated">
            <a:extLst>
              <a:ext uri="{FF2B5EF4-FFF2-40B4-BE49-F238E27FC236}">
                <a16:creationId xmlns:a16="http://schemas.microsoft.com/office/drawing/2014/main" id="{0D7A2BC7-BF98-6559-080D-E91F5A651D3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07"/>
          <a:stretch>
            <a:fillRect/>
          </a:stretch>
        </p:blipFill>
        <p:spPr>
          <a:xfrm>
            <a:off x="8096250" y="2114550"/>
            <a:ext cx="1323975" cy="1327150"/>
          </a:xfrm>
          <a:custGeom>
            <a:avLst/>
            <a:gdLst>
              <a:gd name="connsiteX0" fmla="*/ 0 w 1323975"/>
              <a:gd name="connsiteY0" fmla="*/ 0 h 1327150"/>
              <a:gd name="connsiteX1" fmla="*/ 1323975 w 1323975"/>
              <a:gd name="connsiteY1" fmla="*/ 0 h 1327150"/>
              <a:gd name="connsiteX2" fmla="*/ 1323975 w 1323975"/>
              <a:gd name="connsiteY2" fmla="*/ 1327150 h 1327150"/>
              <a:gd name="connsiteX3" fmla="*/ 0 w 1323975"/>
              <a:gd name="connsiteY3" fmla="*/ 1327150 h 1327150"/>
              <a:gd name="connsiteX4" fmla="*/ 0 w 1323975"/>
              <a:gd name="connsiteY4" fmla="*/ 0 h 132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3975" h="1327150">
                <a:moveTo>
                  <a:pt x="0" y="0"/>
                </a:moveTo>
                <a:lnTo>
                  <a:pt x="1323975" y="0"/>
                </a:lnTo>
                <a:lnTo>
                  <a:pt x="1323975" y="1327150"/>
                </a:lnTo>
                <a:lnTo>
                  <a:pt x="0" y="132715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ADB8FF-401F-5FB7-693B-7FDDCC825063}"/>
              </a:ext>
            </a:extLst>
          </p:cNvPr>
          <p:cNvSpPr txBox="1"/>
          <p:nvPr/>
        </p:nvSpPr>
        <p:spPr>
          <a:xfrm>
            <a:off x="1566407" y="1263133"/>
            <a:ext cx="3705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Changing parameters = 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B1E097-F720-BA58-99AA-D7714916A462}"/>
              </a:ext>
            </a:extLst>
          </p:cNvPr>
          <p:cNvSpPr txBox="1"/>
          <p:nvPr/>
        </p:nvSpPr>
        <p:spPr>
          <a:xfrm>
            <a:off x="1566407" y="5407023"/>
            <a:ext cx="3705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Changing input = adversarial attack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3A17A-EF82-B267-13B8-70319954349A}"/>
              </a:ext>
            </a:extLst>
          </p:cNvPr>
          <p:cNvSpPr txBox="1"/>
          <p:nvPr/>
        </p:nvSpPr>
        <p:spPr>
          <a:xfrm>
            <a:off x="7267492" y="1597339"/>
            <a:ext cx="3705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Changing label = inference</a:t>
            </a:r>
          </a:p>
        </p:txBody>
      </p:sp>
    </p:spTree>
    <p:extLst>
      <p:ext uri="{BB962C8B-B14F-4D97-AF65-F5344CB8AC3E}">
        <p14:creationId xmlns:p14="http://schemas.microsoft.com/office/powerpoint/2010/main" val="132457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54CF883-E86D-7850-BAD9-9291CF685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564" y="1199625"/>
            <a:ext cx="8672784" cy="474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87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F7B616F-1C69-BA01-3A70-6AE227752400}"/>
              </a:ext>
            </a:extLst>
          </p:cNvPr>
          <p:cNvSpPr/>
          <p:nvPr/>
        </p:nvSpPr>
        <p:spPr>
          <a:xfrm>
            <a:off x="455695" y="3171617"/>
            <a:ext cx="4653444" cy="108224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4D5117B-1994-D9FA-9625-EB1FF6BCADEB}"/>
              </a:ext>
            </a:extLst>
          </p:cNvPr>
          <p:cNvGrpSpPr/>
          <p:nvPr/>
        </p:nvGrpSpPr>
        <p:grpSpPr>
          <a:xfrm>
            <a:off x="714127" y="158706"/>
            <a:ext cx="9658201" cy="6540587"/>
            <a:chOff x="8901540" y="4656725"/>
            <a:chExt cx="11270676" cy="763256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129D737-CF3C-1415-7B0F-8BB1452A7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1902" r="38136" b="61171"/>
            <a:stretch/>
          </p:blipFill>
          <p:spPr>
            <a:xfrm>
              <a:off x="10504874" y="5379395"/>
              <a:ext cx="5418264" cy="886481"/>
            </a:xfrm>
            <a:custGeom>
              <a:avLst/>
              <a:gdLst>
                <a:gd name="connsiteX0" fmla="*/ 0 w 8758387"/>
                <a:gd name="connsiteY0" fmla="*/ 0 h 886481"/>
                <a:gd name="connsiteX1" fmla="*/ 8758387 w 8758387"/>
                <a:gd name="connsiteY1" fmla="*/ 0 h 886481"/>
                <a:gd name="connsiteX2" fmla="*/ 8758387 w 8758387"/>
                <a:gd name="connsiteY2" fmla="*/ 886481 h 886481"/>
                <a:gd name="connsiteX3" fmla="*/ 0 w 8758387"/>
                <a:gd name="connsiteY3" fmla="*/ 886481 h 886481"/>
                <a:gd name="connsiteX4" fmla="*/ 0 w 8758387"/>
                <a:gd name="connsiteY4" fmla="*/ 0 h 88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8387" h="886481">
                  <a:moveTo>
                    <a:pt x="0" y="0"/>
                  </a:moveTo>
                  <a:lnTo>
                    <a:pt x="8758387" y="0"/>
                  </a:lnTo>
                  <a:lnTo>
                    <a:pt x="8758387" y="886481"/>
                  </a:lnTo>
                  <a:lnTo>
                    <a:pt x="0" y="886481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64CFB52-3F51-36F2-02B7-5F434FDA0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78098"/>
            <a:stretch>
              <a:fillRect/>
            </a:stretch>
          </p:blipFill>
          <p:spPr>
            <a:xfrm>
              <a:off x="9793157" y="4656725"/>
              <a:ext cx="8758387" cy="1147053"/>
            </a:xfrm>
            <a:custGeom>
              <a:avLst/>
              <a:gdLst>
                <a:gd name="connsiteX0" fmla="*/ 0 w 8758387"/>
                <a:gd name="connsiteY0" fmla="*/ 0 h 1147053"/>
                <a:gd name="connsiteX1" fmla="*/ 8758387 w 8758387"/>
                <a:gd name="connsiteY1" fmla="*/ 0 h 1147053"/>
                <a:gd name="connsiteX2" fmla="*/ 8758387 w 8758387"/>
                <a:gd name="connsiteY2" fmla="*/ 1147053 h 1147053"/>
                <a:gd name="connsiteX3" fmla="*/ 0 w 8758387"/>
                <a:gd name="connsiteY3" fmla="*/ 1147053 h 1147053"/>
                <a:gd name="connsiteX4" fmla="*/ 0 w 8758387"/>
                <a:gd name="connsiteY4" fmla="*/ 0 h 114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8387" h="1147053">
                  <a:moveTo>
                    <a:pt x="0" y="0"/>
                  </a:moveTo>
                  <a:lnTo>
                    <a:pt x="8758387" y="0"/>
                  </a:lnTo>
                  <a:lnTo>
                    <a:pt x="8758387" y="1147053"/>
                  </a:lnTo>
                  <a:lnTo>
                    <a:pt x="0" y="1147053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83A52DE-5D11-F82D-DACF-96DCA95946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50368" b="21821"/>
            <a:stretch/>
          </p:blipFill>
          <p:spPr>
            <a:xfrm>
              <a:off x="9937359" y="6274756"/>
              <a:ext cx="8758387" cy="1456494"/>
            </a:xfrm>
            <a:custGeom>
              <a:avLst/>
              <a:gdLst>
                <a:gd name="connsiteX0" fmla="*/ 0 w 8758387"/>
                <a:gd name="connsiteY0" fmla="*/ 0 h 2060812"/>
                <a:gd name="connsiteX1" fmla="*/ 8758387 w 8758387"/>
                <a:gd name="connsiteY1" fmla="*/ 0 h 2060812"/>
                <a:gd name="connsiteX2" fmla="*/ 8758387 w 8758387"/>
                <a:gd name="connsiteY2" fmla="*/ 2060812 h 2060812"/>
                <a:gd name="connsiteX3" fmla="*/ 0 w 8758387"/>
                <a:gd name="connsiteY3" fmla="*/ 2060812 h 2060812"/>
                <a:gd name="connsiteX4" fmla="*/ 0 w 8758387"/>
                <a:gd name="connsiteY4" fmla="*/ 0 h 206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58387" h="2060812">
                  <a:moveTo>
                    <a:pt x="0" y="0"/>
                  </a:moveTo>
                  <a:lnTo>
                    <a:pt x="8758387" y="0"/>
                  </a:lnTo>
                  <a:lnTo>
                    <a:pt x="8758387" y="2060812"/>
                  </a:lnTo>
                  <a:lnTo>
                    <a:pt x="0" y="206081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916BD45-1254-815E-2F54-4D4539E85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5842"/>
            <a:stretch>
              <a:fillRect/>
            </a:stretch>
          </p:blipFill>
          <p:spPr>
            <a:xfrm>
              <a:off x="9780456" y="12071525"/>
              <a:ext cx="8758388" cy="217764"/>
            </a:xfrm>
            <a:custGeom>
              <a:avLst/>
              <a:gdLst>
                <a:gd name="connsiteX0" fmla="*/ 0 w 9373373"/>
                <a:gd name="connsiteY0" fmla="*/ 0 h 233055"/>
                <a:gd name="connsiteX1" fmla="*/ 9373373 w 9373373"/>
                <a:gd name="connsiteY1" fmla="*/ 0 h 233055"/>
                <a:gd name="connsiteX2" fmla="*/ 9373373 w 9373373"/>
                <a:gd name="connsiteY2" fmla="*/ 233055 h 233055"/>
                <a:gd name="connsiteX3" fmla="*/ 0 w 9373373"/>
                <a:gd name="connsiteY3" fmla="*/ 233055 h 233055"/>
                <a:gd name="connsiteX4" fmla="*/ 0 w 9373373"/>
                <a:gd name="connsiteY4" fmla="*/ 0 h 233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3373" h="233055">
                  <a:moveTo>
                    <a:pt x="0" y="0"/>
                  </a:moveTo>
                  <a:lnTo>
                    <a:pt x="9373373" y="0"/>
                  </a:lnTo>
                  <a:lnTo>
                    <a:pt x="9373373" y="233055"/>
                  </a:lnTo>
                  <a:lnTo>
                    <a:pt x="0" y="233055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5DBA49D-7EEC-9842-DFB6-9500A8A553D0}"/>
                </a:ext>
              </a:extLst>
            </p:cNvPr>
            <p:cNvGrpSpPr/>
            <p:nvPr/>
          </p:nvGrpSpPr>
          <p:grpSpPr>
            <a:xfrm>
              <a:off x="8901540" y="8190849"/>
              <a:ext cx="11270676" cy="3831364"/>
              <a:chOff x="9681914" y="8060538"/>
              <a:chExt cx="11270676" cy="383136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5843090-6E4E-D3D3-E994-29485B6795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b="4266"/>
              <a:stretch/>
            </p:blipFill>
            <p:spPr>
              <a:xfrm>
                <a:off x="11285248" y="9633656"/>
                <a:ext cx="9667342" cy="97203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7E77E2A-C61C-A4F3-5AE3-C9C85F16556C}"/>
                      </a:ext>
                    </a:extLst>
                  </p:cNvPr>
                  <p:cNvSpPr txBox="1"/>
                  <p:nvPr/>
                </p:nvSpPr>
                <p:spPr>
                  <a:xfrm>
                    <a:off x="11160461" y="11117191"/>
                    <a:ext cx="4482605" cy="4210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solidFill>
                          <a:srgbClr val="DC80D1"/>
                        </a:solidFill>
                      </a:rPr>
                      <a:t>starting at previous state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sz="2000" i="1">
                                <a:solidFill>
                                  <a:srgbClr val="FF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FF33CC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oMath>
                    </a14:m>
                    <a:r>
                      <a:rPr lang="en-US" sz="2000" dirty="0"/>
                      <a:t>,</a:t>
                    </a: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7E77E2A-C61C-A4F3-5AE3-C9C85F1655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60461" y="11117191"/>
                    <a:ext cx="4482605" cy="4210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746" t="-3390" b="-4745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C916E586-F2AB-AD0A-F74E-1C6ED7F91A14}"/>
                  </a:ext>
                </a:extLst>
              </p:cNvPr>
              <p:cNvGrpSpPr/>
              <p:nvPr/>
            </p:nvGrpSpPr>
            <p:grpSpPr>
              <a:xfrm>
                <a:off x="9681914" y="8179617"/>
                <a:ext cx="4913225" cy="912274"/>
                <a:chOff x="17486602" y="10098408"/>
                <a:chExt cx="4913225" cy="912274"/>
              </a:xfrm>
            </p:grpSpPr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9ADE61C1-F0D1-EF80-B63C-80D8F80197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7841865" y="10296093"/>
                  <a:ext cx="3480381" cy="714589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98DA8F57-A234-3A5F-8507-80A4B66044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486602" y="10098408"/>
                      <a:ext cx="4913225" cy="43099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b="1" dirty="0"/>
                        <a:t>Gradient Flow</a:t>
                      </a:r>
                      <a:r>
                        <a:rPr lang="en-US" dirty="0"/>
                        <a:t> of </a:t>
                      </a:r>
                      <a14:m>
                        <m:oMath xmlns:m="http://schemas.openxmlformats.org/officeDocument/2006/math"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oMath>
                      </a14:m>
                      <a:r>
                        <a:rPr lang="en-US" dirty="0"/>
                        <a:t>  starting at </a:t>
                      </a:r>
                      <a14:m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a14:m>
                      <a:r>
                        <a:rPr lang="en-US" dirty="0"/>
                        <a:t>:</a:t>
                      </a:r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98DA8F57-A234-3A5F-8507-80A4B66044D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486602" y="10098408"/>
                      <a:ext cx="4913225" cy="430993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158" t="-10000" b="-2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3123C47-6A58-C2E6-33DF-5BF699EB473E}"/>
                  </a:ext>
                </a:extLst>
              </p:cNvPr>
              <p:cNvSpPr txBox="1"/>
              <p:nvPr/>
            </p:nvSpPr>
            <p:spPr>
              <a:xfrm>
                <a:off x="15323623" y="8060538"/>
                <a:ext cx="526590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2">
                        <a:lumMod val="50000"/>
                      </a:schemeClr>
                    </a:solidFill>
                  </a:rPr>
                  <a:t>Calculate the inconsistency of the combined context and memory, 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1081AB-8BE9-7C3F-0145-0AB22F98C7E9}"/>
                  </a:ext>
                </a:extLst>
              </p:cNvPr>
              <p:cNvSpPr txBox="1"/>
              <p:nvPr/>
            </p:nvSpPr>
            <p:spPr>
              <a:xfrm>
                <a:off x="15761388" y="8768273"/>
                <a:ext cx="32231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weighted by attention.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9C28DD-C35C-14E9-0679-873A721460A4}"/>
                  </a:ext>
                </a:extLst>
              </p:cNvPr>
              <p:cNvSpPr txBox="1"/>
              <p:nvPr/>
            </p:nvSpPr>
            <p:spPr>
              <a:xfrm>
                <a:off x="11145489" y="11491792"/>
                <a:ext cx="7902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accent3">
                        <a:lumMod val="75000"/>
                      </a:schemeClr>
                    </a:solidFill>
                  </a:rPr>
                  <a:t>changing each parameter in proportion to our control of it.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3A48840-6AB0-0BCD-C5BE-E3FDC7F0A4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258088" y="10501494"/>
                <a:ext cx="6085" cy="931827"/>
              </a:xfrm>
              <a:prstGeom prst="line">
                <a:avLst/>
              </a:prstGeom>
              <a:ln w="444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E45F183-D351-6959-DFED-038BC7AB16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06796" y="9334539"/>
                <a:ext cx="0" cy="402878"/>
              </a:xfrm>
              <a:prstGeom prst="line">
                <a:avLst/>
              </a:prstGeom>
              <a:ln w="44450">
                <a:solidFill>
                  <a:schemeClr val="accent2">
                    <a:lumMod val="75000"/>
                  </a:schemeClr>
                </a:solidFill>
                <a:headEnd type="oval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1ED7842-E270-7CAF-DE9C-7ADA00891D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27155" y="8902476"/>
                <a:ext cx="0" cy="834941"/>
              </a:xfrm>
              <a:prstGeom prst="line">
                <a:avLst/>
              </a:prstGeom>
              <a:ln w="44450">
                <a:solidFill>
                  <a:schemeClr val="bg2">
                    <a:lumMod val="50000"/>
                  </a:schemeClr>
                </a:solidFill>
                <a:headEnd type="oval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B5FA9FE-0DF6-F8B6-71F5-7CEAAD20D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00291" y="9722903"/>
                <a:ext cx="1892281" cy="0"/>
              </a:xfrm>
              <a:prstGeom prst="line">
                <a:avLst/>
              </a:prstGeom>
              <a:ln w="444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9F8222F-8CD7-E515-44B7-55614AAB7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09084" y="9731834"/>
                <a:ext cx="641656" cy="0"/>
              </a:xfrm>
              <a:prstGeom prst="line">
                <a:avLst/>
              </a:prstGeom>
              <a:ln w="44450">
                <a:solidFill>
                  <a:schemeClr val="accent2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6ACEFE7-D686-201B-A37C-078D6F43B7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01411" y="10509932"/>
                <a:ext cx="641656" cy="0"/>
              </a:xfrm>
              <a:prstGeom prst="line">
                <a:avLst/>
              </a:prstGeom>
              <a:ln w="44450">
                <a:solidFill>
                  <a:schemeClr val="accent3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65D9BF2-61A4-26DB-0693-3B2428621D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116419" y="10540313"/>
                <a:ext cx="0" cy="702226"/>
              </a:xfrm>
              <a:prstGeom prst="line">
                <a:avLst/>
              </a:prstGeom>
              <a:ln w="44450">
                <a:solidFill>
                  <a:srgbClr val="FF33CC"/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874F0D4-C3AB-ABC2-4AD4-5C4B8CA4B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95591" y="10540313"/>
                <a:ext cx="641656" cy="0"/>
              </a:xfrm>
              <a:prstGeom prst="line">
                <a:avLst/>
              </a:prstGeom>
              <a:ln w="44450">
                <a:solidFill>
                  <a:srgbClr val="FF33CC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4F58C93-E400-A5DC-8FD9-D174A91122DD}"/>
                  </a:ext>
                </a:extLst>
              </p:cNvPr>
              <p:cNvSpPr txBox="1"/>
              <p:nvPr/>
            </p:nvSpPr>
            <p:spPr>
              <a:xfrm>
                <a:off x="10835276" y="10778424"/>
                <a:ext cx="8282959" cy="307777"/>
              </a:xfrm>
              <a:prstGeom prst="rect">
                <a:avLst/>
              </a:prstGeom>
              <a:noFill/>
              <a:effectLst/>
            </p:spPr>
            <p:txBody>
              <a:bodyPr wrap="square" tIns="0" bIns="0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127000">
                        <a:schemeClr val="bg1"/>
                      </a:glow>
                    </a:effectLst>
                  </a:rPr>
                  <a:t>Reduce this inconsistency by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127000">
                        <a:schemeClr val="bg1"/>
                      </a:glow>
                    </a:effectLst>
                  </a:rPr>
                  <a:t>(an 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190500">
                        <a:schemeClr val="bg1"/>
                      </a:glow>
                    </a:effectLst>
                  </a:rPr>
                  <a:t>approximation</a:t>
                </a:r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127000">
                        <a:schemeClr val="bg1"/>
                      </a:glow>
                    </a:effectLst>
                  </a:rPr>
                  <a:t> to)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effectLst>
                      <a:glow rad="127000">
                        <a:schemeClr val="bg1"/>
                      </a:glow>
                    </a:effectLst>
                  </a:rPr>
                  <a:t> gradient flow,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CDA9234-446F-1C50-1742-CFCA83D9F4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803125" y="10504409"/>
                <a:ext cx="628953" cy="0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A68C507-7657-26CA-225D-08E69AF69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230911" y="10504409"/>
                <a:ext cx="0" cy="185115"/>
              </a:xfrm>
              <a:prstGeom prst="line">
                <a:avLst/>
              </a:prstGeom>
              <a:ln w="44450">
                <a:solidFill>
                  <a:schemeClr val="accent1">
                    <a:lumMod val="75000"/>
                  </a:schemeClr>
                </a:solidFill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A2B523-2034-EC01-072F-EBEBBB15B833}"/>
                </a:ext>
              </a:extLst>
            </p:cNvPr>
            <p:cNvSpPr txBox="1"/>
            <p:nvPr/>
          </p:nvSpPr>
          <p:spPr>
            <a:xfrm>
              <a:off x="9632860" y="6930551"/>
              <a:ext cx="785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1.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80714C-373F-A9B5-6973-A4B4183A1C28}"/>
                </a:ext>
              </a:extLst>
            </p:cNvPr>
            <p:cNvSpPr txBox="1"/>
            <p:nvPr/>
          </p:nvSpPr>
          <p:spPr>
            <a:xfrm>
              <a:off x="13716585" y="6853607"/>
              <a:ext cx="52659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</a:rPr>
                <a:t>Select</a:t>
              </a:r>
              <a:r>
                <a:rPr lang="en-US" sz="2000" dirty="0">
                  <a:solidFill>
                    <a:srgbClr val="996633"/>
                  </a:solidFill>
                </a:rPr>
                <a:t> </a:t>
              </a:r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</a:rPr>
                <a:t>attn</a:t>
              </a:r>
              <a:r>
                <a:rPr lang="en-US" sz="2000" dirty="0">
                  <a:solidFill>
                    <a:srgbClr val="996633"/>
                  </a:solidFill>
                </a:rPr>
                <a:t> </a:t>
              </a:r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</a:rPr>
                <a:t>and</a:t>
              </a:r>
              <a:r>
                <a:rPr lang="en-US" sz="2000" dirty="0">
                  <a:solidFill>
                    <a:srgbClr val="996633"/>
                  </a:solidFill>
                </a:rPr>
                <a:t> </a:t>
              </a:r>
              <a:r>
                <a:rPr lang="en-US" sz="2000" dirty="0">
                  <a:solidFill>
                    <a:schemeClr val="accent3">
                      <a:lumMod val="75000"/>
                    </a:schemeClr>
                  </a:solidFill>
                </a:rPr>
                <a:t>ctrl</a:t>
              </a:r>
              <a:r>
                <a:rPr lang="en-US" sz="2000" dirty="0">
                  <a:solidFill>
                    <a:srgbClr val="996633"/>
                  </a:solidFill>
                </a:rPr>
                <a:t> </a:t>
              </a:r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</a:rPr>
                <a:t>masks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22EC14-44EA-8598-B86B-506D964AE06A}"/>
                </a:ext>
              </a:extLst>
            </p:cNvPr>
            <p:cNvSpPr txBox="1"/>
            <p:nvPr/>
          </p:nvSpPr>
          <p:spPr>
            <a:xfrm>
              <a:off x="9632860" y="9810537"/>
              <a:ext cx="785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2.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3109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29BE65-9946-737A-28A0-7DEF83D8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 Summarize, PDGs…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53B2D52-E3A4-1B7F-87B3-AB12164639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9993" y="1598355"/>
                <a:ext cx="10648426" cy="476761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can model inconsistency, including conflicting information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are especially modular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cleanly separate quantitative from qualitative information, and can express variable confidence in each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  <a:p>
                <a:r>
                  <a:rPr lang="en-US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rPr>
                  <a:t>capture standard graphical models (BNs &amp; FGs) </a:t>
                </a:r>
              </a:p>
              <a:p>
                <a:r>
                  <a:rPr lang="en-US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rPr>
                  <a:t>capture standard loss functions,</a:t>
                </a:r>
                <a:br>
                  <a:rPr lang="en-US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rPr>
                </a:br>
                <a:r>
                  <a:rPr lang="en-US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rPr>
                  <a:t>and are a visual language for reasoning about them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paint a unifying picture of many ML algorithms in terms of inconsistency resolution</a:t>
                </a:r>
              </a:p>
              <a:p>
                <a:r>
                  <a:rPr lang="en-US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provide a foundation for a different kind of agent: one driven by pursuit of coherence,  not (necessarily) maximization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53B2D52-E3A4-1B7F-87B3-AB12164639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9993" y="1598355"/>
                <a:ext cx="10648426" cy="4767613"/>
              </a:xfrm>
              <a:blipFill>
                <a:blip r:embed="rId2"/>
                <a:stretch>
                  <a:fillRect l="-916" t="-2558" r="-1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9961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7057680-3CFB-DC18-ECA2-CD7506825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54138"/>
            <a:ext cx="10515600" cy="28527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EXTRA</a:t>
            </a:r>
          </a:p>
        </p:txBody>
      </p:sp>
    </p:spTree>
    <p:extLst>
      <p:ext uri="{BB962C8B-B14F-4D97-AF65-F5344CB8AC3E}">
        <p14:creationId xmlns:p14="http://schemas.microsoft.com/office/powerpoint/2010/main" val="787405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11BF-4E5F-46AB-8C8C-9BB9FA62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300" y="1885084"/>
            <a:ext cx="8578850" cy="308783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A NON-STANDARD SETTING</a:t>
            </a:r>
            <a:br>
              <a:rPr lang="en-US" b="1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4000" b="1" dirty="0">
                <a:solidFill>
                  <a:schemeClr val="bg1">
                    <a:lumMod val="65000"/>
                  </a:schemeClr>
                </a:solidFill>
              </a:rPr>
              <a:t>“Do PDGs ever prescribe a loss that’s not what you’d first think of?”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90488-CA9C-4745-A321-4FEBFBDE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515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104BA-B78D-2545-D8E5-7E8D0426C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47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9875CB-0DBA-4C9A-47BA-A8D2BCAA8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295" y="4020051"/>
            <a:ext cx="4648705" cy="53827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F96F4D1-306C-7D57-8D73-D1CD817AB5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29" r="70609"/>
          <a:stretch>
            <a:fillRect/>
          </a:stretch>
        </p:blipFill>
        <p:spPr>
          <a:xfrm>
            <a:off x="1916938" y="4755396"/>
            <a:ext cx="996950" cy="1792423"/>
          </a:xfrm>
          <a:custGeom>
            <a:avLst/>
            <a:gdLst>
              <a:gd name="connsiteX0" fmla="*/ 0 w 996950"/>
              <a:gd name="connsiteY0" fmla="*/ 0 h 1792423"/>
              <a:gd name="connsiteX1" fmla="*/ 996950 w 996950"/>
              <a:gd name="connsiteY1" fmla="*/ 0 h 1792423"/>
              <a:gd name="connsiteX2" fmla="*/ 996950 w 996950"/>
              <a:gd name="connsiteY2" fmla="*/ 1792423 h 1792423"/>
              <a:gd name="connsiteX3" fmla="*/ 0 w 996950"/>
              <a:gd name="connsiteY3" fmla="*/ 1792423 h 1792423"/>
              <a:gd name="connsiteX4" fmla="*/ 0 w 996950"/>
              <a:gd name="connsiteY4" fmla="*/ 0 h 179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950" h="1792423">
                <a:moveTo>
                  <a:pt x="0" y="0"/>
                </a:moveTo>
                <a:lnTo>
                  <a:pt x="996950" y="0"/>
                </a:lnTo>
                <a:lnTo>
                  <a:pt x="996950" y="1792423"/>
                </a:lnTo>
                <a:lnTo>
                  <a:pt x="0" y="179242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1E1C199-7195-B42C-9819-F6F5DD79C1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097" r="33113"/>
          <a:stretch>
            <a:fillRect/>
          </a:stretch>
        </p:blipFill>
        <p:spPr>
          <a:xfrm>
            <a:off x="4381500" y="4755396"/>
            <a:ext cx="673100" cy="1792423"/>
          </a:xfrm>
          <a:custGeom>
            <a:avLst/>
            <a:gdLst>
              <a:gd name="connsiteX0" fmla="*/ 0 w 673100"/>
              <a:gd name="connsiteY0" fmla="*/ 0 h 1792423"/>
              <a:gd name="connsiteX1" fmla="*/ 673100 w 673100"/>
              <a:gd name="connsiteY1" fmla="*/ 0 h 1792423"/>
              <a:gd name="connsiteX2" fmla="*/ 673100 w 673100"/>
              <a:gd name="connsiteY2" fmla="*/ 1792423 h 1792423"/>
              <a:gd name="connsiteX3" fmla="*/ 0 w 673100"/>
              <a:gd name="connsiteY3" fmla="*/ 1792423 h 1792423"/>
              <a:gd name="connsiteX4" fmla="*/ 0 w 673100"/>
              <a:gd name="connsiteY4" fmla="*/ 0 h 179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100" h="1792423">
                <a:moveTo>
                  <a:pt x="0" y="0"/>
                </a:moveTo>
                <a:lnTo>
                  <a:pt x="673100" y="0"/>
                </a:lnTo>
                <a:lnTo>
                  <a:pt x="673100" y="1792423"/>
                </a:lnTo>
                <a:lnTo>
                  <a:pt x="0" y="179242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87D8B1A-AF53-70C6-6C09-26D694EDDE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116"/>
          <a:stretch>
            <a:fillRect/>
          </a:stretch>
        </p:blipFill>
        <p:spPr>
          <a:xfrm>
            <a:off x="6437897" y="4755396"/>
            <a:ext cx="507207" cy="1792423"/>
          </a:xfrm>
          <a:custGeom>
            <a:avLst/>
            <a:gdLst>
              <a:gd name="connsiteX0" fmla="*/ 0 w 507207"/>
              <a:gd name="connsiteY0" fmla="*/ 0 h 1792423"/>
              <a:gd name="connsiteX1" fmla="*/ 507207 w 507207"/>
              <a:gd name="connsiteY1" fmla="*/ 0 h 1792423"/>
              <a:gd name="connsiteX2" fmla="*/ 507207 w 507207"/>
              <a:gd name="connsiteY2" fmla="*/ 1792423 h 1792423"/>
              <a:gd name="connsiteX3" fmla="*/ 0 w 507207"/>
              <a:gd name="connsiteY3" fmla="*/ 1792423 h 1792423"/>
              <a:gd name="connsiteX4" fmla="*/ 0 w 507207"/>
              <a:gd name="connsiteY4" fmla="*/ 0 h 179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7207" h="1792423">
                <a:moveTo>
                  <a:pt x="0" y="0"/>
                </a:moveTo>
                <a:lnTo>
                  <a:pt x="507207" y="0"/>
                </a:lnTo>
                <a:lnTo>
                  <a:pt x="507207" y="1792423"/>
                </a:lnTo>
                <a:lnTo>
                  <a:pt x="0" y="179242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3294967-B8C9-2405-07D5-A574E1FBCD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8071"/>
          <a:stretch>
            <a:fillRect/>
          </a:stretch>
        </p:blipFill>
        <p:spPr>
          <a:xfrm>
            <a:off x="1235905" y="4755396"/>
            <a:ext cx="681033" cy="1792423"/>
          </a:xfrm>
          <a:custGeom>
            <a:avLst/>
            <a:gdLst>
              <a:gd name="connsiteX0" fmla="*/ 0 w 681033"/>
              <a:gd name="connsiteY0" fmla="*/ 0 h 1792423"/>
              <a:gd name="connsiteX1" fmla="*/ 681033 w 681033"/>
              <a:gd name="connsiteY1" fmla="*/ 0 h 1792423"/>
              <a:gd name="connsiteX2" fmla="*/ 681033 w 681033"/>
              <a:gd name="connsiteY2" fmla="*/ 1792423 h 1792423"/>
              <a:gd name="connsiteX3" fmla="*/ 0 w 681033"/>
              <a:gd name="connsiteY3" fmla="*/ 1792423 h 1792423"/>
              <a:gd name="connsiteX4" fmla="*/ 0 w 681033"/>
              <a:gd name="connsiteY4" fmla="*/ 0 h 179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033" h="1792423">
                <a:moveTo>
                  <a:pt x="0" y="0"/>
                </a:moveTo>
                <a:lnTo>
                  <a:pt x="681033" y="0"/>
                </a:lnTo>
                <a:lnTo>
                  <a:pt x="681033" y="1792423"/>
                </a:lnTo>
                <a:lnTo>
                  <a:pt x="0" y="179242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6FEA55B-83C7-2644-5A09-54B1CBAE29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91" r="44903"/>
          <a:stretch>
            <a:fillRect/>
          </a:stretch>
        </p:blipFill>
        <p:spPr>
          <a:xfrm>
            <a:off x="2913888" y="4755396"/>
            <a:ext cx="1467612" cy="1792423"/>
          </a:xfrm>
          <a:custGeom>
            <a:avLst/>
            <a:gdLst>
              <a:gd name="connsiteX0" fmla="*/ 0 w 1467612"/>
              <a:gd name="connsiteY0" fmla="*/ 0 h 1792423"/>
              <a:gd name="connsiteX1" fmla="*/ 1467612 w 1467612"/>
              <a:gd name="connsiteY1" fmla="*/ 0 h 1792423"/>
              <a:gd name="connsiteX2" fmla="*/ 1467612 w 1467612"/>
              <a:gd name="connsiteY2" fmla="*/ 1792423 h 1792423"/>
              <a:gd name="connsiteX3" fmla="*/ 0 w 1467612"/>
              <a:gd name="connsiteY3" fmla="*/ 1792423 h 1792423"/>
              <a:gd name="connsiteX4" fmla="*/ 0 w 1467612"/>
              <a:gd name="connsiteY4" fmla="*/ 0 h 179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7612" h="1792423">
                <a:moveTo>
                  <a:pt x="0" y="0"/>
                </a:moveTo>
                <a:lnTo>
                  <a:pt x="1467612" y="0"/>
                </a:lnTo>
                <a:lnTo>
                  <a:pt x="1467612" y="1792423"/>
                </a:lnTo>
                <a:lnTo>
                  <a:pt x="0" y="179242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C41E33C-2E9E-6010-6A7E-44A441C5EE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887" r="8884"/>
          <a:stretch>
            <a:fillRect/>
          </a:stretch>
        </p:blipFill>
        <p:spPr>
          <a:xfrm>
            <a:off x="5054600" y="4755396"/>
            <a:ext cx="1383297" cy="1792423"/>
          </a:xfrm>
          <a:custGeom>
            <a:avLst/>
            <a:gdLst>
              <a:gd name="connsiteX0" fmla="*/ 0 w 1383297"/>
              <a:gd name="connsiteY0" fmla="*/ 0 h 1792423"/>
              <a:gd name="connsiteX1" fmla="*/ 1383297 w 1383297"/>
              <a:gd name="connsiteY1" fmla="*/ 0 h 1792423"/>
              <a:gd name="connsiteX2" fmla="*/ 1383297 w 1383297"/>
              <a:gd name="connsiteY2" fmla="*/ 1792423 h 1792423"/>
              <a:gd name="connsiteX3" fmla="*/ 0 w 1383297"/>
              <a:gd name="connsiteY3" fmla="*/ 1792423 h 1792423"/>
              <a:gd name="connsiteX4" fmla="*/ 0 w 1383297"/>
              <a:gd name="connsiteY4" fmla="*/ 0 h 1792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3297" h="1792423">
                <a:moveTo>
                  <a:pt x="0" y="0"/>
                </a:moveTo>
                <a:lnTo>
                  <a:pt x="1383297" y="0"/>
                </a:lnTo>
                <a:lnTo>
                  <a:pt x="1383297" y="1792423"/>
                </a:lnTo>
                <a:lnTo>
                  <a:pt x="0" y="179242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F60C145-3AE2-8124-DA91-CEDD73C78A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097" t="100000" r="33113" b="-9688"/>
          <a:stretch>
            <a:fillRect/>
          </a:stretch>
        </p:blipFill>
        <p:spPr>
          <a:xfrm>
            <a:off x="4381500" y="6547819"/>
            <a:ext cx="673100" cy="173656"/>
          </a:xfrm>
          <a:custGeom>
            <a:avLst/>
            <a:gdLst>
              <a:gd name="connsiteX0" fmla="*/ 0 w 673100"/>
              <a:gd name="connsiteY0" fmla="*/ 0 h 173656"/>
              <a:gd name="connsiteX1" fmla="*/ 673100 w 673100"/>
              <a:gd name="connsiteY1" fmla="*/ 0 h 173656"/>
              <a:gd name="connsiteX2" fmla="*/ 673100 w 673100"/>
              <a:gd name="connsiteY2" fmla="*/ 173656 h 173656"/>
              <a:gd name="connsiteX3" fmla="*/ 0 w 673100"/>
              <a:gd name="connsiteY3" fmla="*/ 173656 h 173656"/>
              <a:gd name="connsiteX4" fmla="*/ 0 w 673100"/>
              <a:gd name="connsiteY4" fmla="*/ 0 h 17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100" h="173656">
                <a:moveTo>
                  <a:pt x="0" y="0"/>
                </a:moveTo>
                <a:lnTo>
                  <a:pt x="673100" y="0"/>
                </a:lnTo>
                <a:lnTo>
                  <a:pt x="673100" y="173656"/>
                </a:lnTo>
                <a:lnTo>
                  <a:pt x="0" y="17365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02DE8A-C70B-4166-184D-76544384E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164" y="3063916"/>
            <a:ext cx="2900683" cy="578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96256A-575E-0347-EE37-4AB3570DF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346" y="2453097"/>
            <a:ext cx="5238754" cy="16995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9C4F6D-C6C9-C848-8619-4AB852885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295" y="3038510"/>
            <a:ext cx="1192869" cy="5245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6F7065-5998-23F3-74D7-783291B20AC3}"/>
              </a:ext>
            </a:extLst>
          </p:cNvPr>
          <p:cNvSpPr/>
          <p:nvPr/>
        </p:nvSpPr>
        <p:spPr>
          <a:xfrm rot="1026222">
            <a:off x="8568715" y="2199513"/>
            <a:ext cx="3763607" cy="5071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Simulator &amp; data don’t interact!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DE9D7D-488E-4841-AC23-DA22D17E5B78}"/>
              </a:ext>
            </a:extLst>
          </p:cNvPr>
          <p:cNvSpPr/>
          <p:nvPr/>
        </p:nvSpPr>
        <p:spPr>
          <a:xfrm rot="1078786">
            <a:off x="5213199" y="3921522"/>
            <a:ext cx="2197016" cy="50716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Uncalibrated!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E71920-B215-3820-5FB8-2D9B1A8EB69F}"/>
              </a:ext>
            </a:extLst>
          </p:cNvPr>
          <p:cNvSpPr/>
          <p:nvPr/>
        </p:nvSpPr>
        <p:spPr>
          <a:xfrm rot="1154719">
            <a:off x="5825448" y="4766002"/>
            <a:ext cx="2155237" cy="6964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Geometric mean of </a:t>
            </a:r>
          </a:p>
          <a:p>
            <a:pPr algn="ctr"/>
            <a:r>
              <a:rPr lang="en-US" dirty="0"/>
              <a:t>s  and  d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21FFA6-A3F8-0756-7ADB-4313F613696C}"/>
              </a:ext>
            </a:extLst>
          </p:cNvPr>
          <p:cNvSpPr txBox="1"/>
          <p:nvPr/>
        </p:nvSpPr>
        <p:spPr>
          <a:xfrm>
            <a:off x="672207" y="972567"/>
            <a:ext cx="48686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Want to predict Y from X, </a:t>
            </a:r>
          </a:p>
          <a:p>
            <a:r>
              <a:rPr lang="en-US" dirty="0"/>
              <a:t>and have access to both simulated and real data.</a:t>
            </a:r>
          </a:p>
          <a:p>
            <a:endParaRPr lang="en-US" i="1" dirty="0"/>
          </a:p>
          <a:p>
            <a:r>
              <a:rPr lang="en-US" i="1" dirty="0"/>
              <a:t>What loss to use?</a:t>
            </a:r>
          </a:p>
        </p:txBody>
      </p:sp>
    </p:spTree>
    <p:extLst>
      <p:ext uri="{BB962C8B-B14F-4D97-AF65-F5344CB8AC3E}">
        <p14:creationId xmlns:p14="http://schemas.microsoft.com/office/powerpoint/2010/main" val="379789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7850D-7EEA-0D37-C749-5F3422ADA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Hypergraphs</a:t>
            </a:r>
            <a:r>
              <a:rPr lang="en-US" dirty="0"/>
              <a:t>  vs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Graphs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14D81-8982-10CD-31D0-D82E54D4D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269219"/>
            <a:ext cx="3698709" cy="321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FF096-11DE-7CCC-83B3-B6A3224EB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112" y="1481136"/>
            <a:ext cx="3343638" cy="27863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BB838D-6D6B-13DC-6199-5BAEF8D637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25" y="4374169"/>
            <a:ext cx="8820990" cy="12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677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D46DD76-E737-9CAC-7851-CB9C2816FD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3966" y="2120984"/>
            <a:ext cx="6340122" cy="21640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3C46DE-1E4B-4D50-391F-59EB7BC1A9ED}"/>
              </a:ext>
            </a:extLst>
          </p:cNvPr>
          <p:cNvSpPr txBox="1"/>
          <p:nvPr/>
        </p:nvSpPr>
        <p:spPr>
          <a:xfrm>
            <a:off x="1943744" y="4660288"/>
            <a:ext cx="4914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Generator’s focus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126FC6-4852-E535-F84A-FF2DCAF7C562}"/>
                  </a:ext>
                </a:extLst>
              </p:cNvPr>
              <p:cNvSpPr txBox="1"/>
              <p:nvPr/>
            </p:nvSpPr>
            <p:spPr>
              <a:xfrm>
                <a:off x="795196" y="984836"/>
                <a:ext cx="9631504" cy="932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US" sz="2800" dirty="0"/>
                  <a:t>Training Generative Adversarial Networks (GANs).</a:t>
                </a:r>
                <a:br>
                  <a:rPr lang="en-US" sz="2800" dirty="0"/>
                </a:br>
                <a:r>
                  <a:rPr lang="en-US" sz="2000" dirty="0"/>
                  <a:t>Typically trained with minimax game: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𝐺𝐴𝑁</m:t>
                                </m:r>
                              </m:sup>
                            </m:sSup>
                          </m:e>
                        </m:func>
                      </m:e>
                    </m:func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126FC6-4852-E535-F84A-FF2DCAF7C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96" y="984836"/>
                <a:ext cx="9631504" cy="932371"/>
              </a:xfrm>
              <a:prstGeom prst="rect">
                <a:avLst/>
              </a:prstGeom>
              <a:blipFill>
                <a:blip r:embed="rId3"/>
                <a:stretch>
                  <a:fillRect l="-1076" t="-7190" b="-1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C168A95A-C0CD-AC9C-4E42-9C2E07952682}"/>
              </a:ext>
            </a:extLst>
          </p:cNvPr>
          <p:cNvSpPr/>
          <p:nvPr/>
        </p:nvSpPr>
        <p:spPr>
          <a:xfrm>
            <a:off x="1638940" y="4792814"/>
            <a:ext cx="304796" cy="32911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A53E78-1DB4-EF5D-19D6-25B5AD53FB27}"/>
                  </a:ext>
                </a:extLst>
              </p:cNvPr>
              <p:cNvSpPr txBox="1"/>
              <p:nvPr/>
            </p:nvSpPr>
            <p:spPr>
              <a:xfrm>
                <a:off x="2130136" y="5040948"/>
                <a:ext cx="4296523" cy="832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inconsistency = JSD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data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or 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𝐺𝐴𝑁</m:t>
                        </m:r>
                      </m:sup>
                    </m:sSup>
                  </m:oMath>
                </a14:m>
                <a:r>
                  <a:rPr lang="en-US" sz="2400" dirty="0"/>
                  <a:t> if disbelieves D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A53E78-1DB4-EF5D-19D6-25B5AD53F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136" y="5040948"/>
                <a:ext cx="4296523" cy="832216"/>
              </a:xfrm>
              <a:prstGeom prst="rect">
                <a:avLst/>
              </a:prstGeom>
              <a:blipFill>
                <a:blip r:embed="rId4"/>
                <a:stretch>
                  <a:fillRect l="-2128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9166DA5-EF67-A3C3-0455-587C0CB7EBC8}"/>
              </a:ext>
            </a:extLst>
          </p:cNvPr>
          <p:cNvSpPr/>
          <p:nvPr/>
        </p:nvSpPr>
        <p:spPr>
          <a:xfrm>
            <a:off x="6480459" y="4786565"/>
            <a:ext cx="304796" cy="329110"/>
          </a:xfrm>
          <a:prstGeom prst="rect">
            <a:avLst/>
          </a:prstGeom>
          <a:solidFill>
            <a:srgbClr val="00B05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04964C-1714-EBD5-C1AC-80545AB36E00}"/>
                  </a:ext>
                </a:extLst>
              </p:cNvPr>
              <p:cNvSpPr txBox="1"/>
              <p:nvPr/>
            </p:nvSpPr>
            <p:spPr>
              <a:xfrm>
                <a:off x="7044713" y="5040948"/>
                <a:ext cx="4486887" cy="832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inconsistency = KL(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opt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or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𝐺𝐴𝑁</m:t>
                        </m:r>
                      </m:sup>
                    </m:sSup>
                  </m:oMath>
                </a14:m>
                <a:r>
                  <a:rPr lang="en-US" sz="2400" dirty="0"/>
                  <a:t>  if disbelieves e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304964C-1714-EBD5-C1AC-80545AB36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713" y="5040948"/>
                <a:ext cx="4486887" cy="832216"/>
              </a:xfrm>
              <a:prstGeom prst="rect">
                <a:avLst/>
              </a:prstGeom>
              <a:blipFill>
                <a:blip r:embed="rId5"/>
                <a:stretch>
                  <a:fillRect l="-2174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1AF513D-CCAA-F92A-5A82-132182B850FF}"/>
              </a:ext>
            </a:extLst>
          </p:cNvPr>
          <p:cNvSpPr txBox="1"/>
          <p:nvPr/>
        </p:nvSpPr>
        <p:spPr>
          <a:xfrm>
            <a:off x="6910034" y="4660288"/>
            <a:ext cx="4914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Discriminator’s focus</a:t>
            </a:r>
          </a:p>
        </p:txBody>
      </p:sp>
    </p:spTree>
    <p:extLst>
      <p:ext uri="{BB962C8B-B14F-4D97-AF65-F5344CB8AC3E}">
        <p14:creationId xmlns:p14="http://schemas.microsoft.com/office/powerpoint/2010/main" val="2312782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9F2E-C1F1-7B34-2E0E-A352D9E0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97985"/>
            <a:ext cx="11125200" cy="1325563"/>
          </a:xfrm>
        </p:spPr>
        <p:txBody>
          <a:bodyPr>
            <a:normAutofit/>
          </a:bodyPr>
          <a:lstStyle/>
          <a:p>
            <a:r>
              <a:rPr lang="en-US" sz="4800" dirty="0"/>
              <a:t>Conditional Probability Distributions (CPDs)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7EC6C-B93A-D1FC-D297-322AA7B3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34098"/>
            <a:ext cx="2743200" cy="365125"/>
          </a:xfrm>
        </p:spPr>
        <p:txBody>
          <a:bodyPr/>
          <a:lstStyle/>
          <a:p>
            <a:fld id="{6CB50425-FF15-4809-B051-6F0DDC60174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47B2AEF-0C2F-B39F-AA9F-8B26A5FD365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5178" y="2479087"/>
            <a:ext cx="1506819" cy="59464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FB93D8D-705D-F359-AE2F-A0E38068ADA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D8D8D8"/>
              </a:clrFrom>
              <a:clrTo>
                <a:srgbClr val="D8D8D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1335" y="2031105"/>
            <a:ext cx="1561730" cy="12926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2435EFD-A396-88DF-1493-EFD31000A3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D8D8D8"/>
              </a:clrFrom>
              <a:clrTo>
                <a:srgbClr val="D8D8D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00733" y="4723917"/>
            <a:ext cx="1842625" cy="728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678EB4-4BC9-ACC5-4BB2-AD2C4229B24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D8D8D8"/>
              </a:clrFrom>
              <a:clrTo>
                <a:srgbClr val="D8D8D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9640881" y="3346228"/>
            <a:ext cx="1499061" cy="1130440"/>
          </a:xfrm>
          <a:custGeom>
            <a:avLst/>
            <a:gdLst>
              <a:gd name="connsiteX0" fmla="*/ 388944 w 1499061"/>
              <a:gd name="connsiteY0" fmla="*/ 117636 h 1130440"/>
              <a:gd name="connsiteX1" fmla="*/ 388944 w 1499061"/>
              <a:gd name="connsiteY1" fmla="*/ 450490 h 1130440"/>
              <a:gd name="connsiteX2" fmla="*/ 693744 w 1499061"/>
              <a:gd name="connsiteY2" fmla="*/ 450490 h 1130440"/>
              <a:gd name="connsiteX3" fmla="*/ 693744 w 1499061"/>
              <a:gd name="connsiteY3" fmla="*/ 117636 h 1130440"/>
              <a:gd name="connsiteX4" fmla="*/ 0 w 1499061"/>
              <a:gd name="connsiteY4" fmla="*/ 0 h 1130440"/>
              <a:gd name="connsiteX5" fmla="*/ 1499061 w 1499061"/>
              <a:gd name="connsiteY5" fmla="*/ 0 h 1130440"/>
              <a:gd name="connsiteX6" fmla="*/ 1499061 w 1499061"/>
              <a:gd name="connsiteY6" fmla="*/ 1130440 h 1130440"/>
              <a:gd name="connsiteX7" fmla="*/ 0 w 1499061"/>
              <a:gd name="connsiteY7" fmla="*/ 1130440 h 113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9061" h="1130440">
                <a:moveTo>
                  <a:pt x="388944" y="117636"/>
                </a:moveTo>
                <a:lnTo>
                  <a:pt x="388944" y="450490"/>
                </a:lnTo>
                <a:lnTo>
                  <a:pt x="693744" y="450490"/>
                </a:lnTo>
                <a:lnTo>
                  <a:pt x="693744" y="117636"/>
                </a:lnTo>
                <a:close/>
                <a:moveTo>
                  <a:pt x="0" y="0"/>
                </a:moveTo>
                <a:lnTo>
                  <a:pt x="1499061" y="0"/>
                </a:lnTo>
                <a:lnTo>
                  <a:pt x="1499061" y="1130440"/>
                </a:lnTo>
                <a:lnTo>
                  <a:pt x="0" y="1130440"/>
                </a:lnTo>
                <a:close/>
              </a:path>
            </a:pathLst>
          </a:cu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7AB99B-E4DE-6DBB-9E94-4F8406CDA4D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5556" y="4824203"/>
            <a:ext cx="1652485" cy="594644"/>
          </a:xfrm>
          <a:prstGeom prst="rect">
            <a:avLst/>
          </a:prstGeom>
        </p:spPr>
      </p:pic>
      <p:grpSp>
        <p:nvGrpSpPr>
          <p:cNvPr id="3072" name="Group 3071">
            <a:extLst>
              <a:ext uri="{FF2B5EF4-FFF2-40B4-BE49-F238E27FC236}">
                <a16:creationId xmlns:a16="http://schemas.microsoft.com/office/drawing/2014/main" id="{9DCA374C-5D0F-D02E-15B2-367BEB6883B0}"/>
              </a:ext>
            </a:extLst>
          </p:cNvPr>
          <p:cNvGrpSpPr/>
          <p:nvPr/>
        </p:nvGrpSpPr>
        <p:grpSpPr>
          <a:xfrm>
            <a:off x="4600733" y="2430960"/>
            <a:ext cx="1552243" cy="474878"/>
            <a:chOff x="3392975" y="2254611"/>
            <a:chExt cx="1552243" cy="474878"/>
          </a:xfrm>
        </p:grpSpPr>
        <p:pic>
          <p:nvPicPr>
            <p:cNvPr id="3073" name="Picture 3072">
              <a:extLst>
                <a:ext uri="{FF2B5EF4-FFF2-40B4-BE49-F238E27FC236}">
                  <a16:creationId xmlns:a16="http://schemas.microsoft.com/office/drawing/2014/main" id="{B5CFBD9B-658D-38BC-7A5E-BB04D60BE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95811" y="2254611"/>
              <a:ext cx="586893" cy="438131"/>
            </a:xfrm>
            <a:prstGeom prst="rect">
              <a:avLst/>
            </a:prstGeom>
          </p:spPr>
        </p:pic>
        <p:pic>
          <p:nvPicPr>
            <p:cNvPr id="3075" name="Picture 3074">
              <a:extLst>
                <a:ext uri="{FF2B5EF4-FFF2-40B4-BE49-F238E27FC236}">
                  <a16:creationId xmlns:a16="http://schemas.microsoft.com/office/drawing/2014/main" id="{124E795A-3AEB-9D77-B194-E4BB8FB61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D8D8D8"/>
                </a:clrFrom>
                <a:clrTo>
                  <a:srgbClr val="D8D8D8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l="7866" t="25949" r="66973" b="25774"/>
            <a:stretch>
              <a:fillRect/>
            </a:stretch>
          </p:blipFill>
          <p:spPr>
            <a:xfrm>
              <a:off x="3392975" y="2293299"/>
              <a:ext cx="504031" cy="436190"/>
            </a:xfrm>
            <a:custGeom>
              <a:avLst/>
              <a:gdLst>
                <a:gd name="connsiteX0" fmla="*/ 110792 w 504031"/>
                <a:gd name="connsiteY0" fmla="*/ 0 h 436190"/>
                <a:gd name="connsiteX1" fmla="*/ 393239 w 504031"/>
                <a:gd name="connsiteY1" fmla="*/ 0 h 436190"/>
                <a:gd name="connsiteX2" fmla="*/ 504031 w 504031"/>
                <a:gd name="connsiteY2" fmla="*/ 110792 h 436190"/>
                <a:gd name="connsiteX3" fmla="*/ 504031 w 504031"/>
                <a:gd name="connsiteY3" fmla="*/ 325398 h 436190"/>
                <a:gd name="connsiteX4" fmla="*/ 393239 w 504031"/>
                <a:gd name="connsiteY4" fmla="*/ 436190 h 436190"/>
                <a:gd name="connsiteX5" fmla="*/ 110792 w 504031"/>
                <a:gd name="connsiteY5" fmla="*/ 436190 h 436190"/>
                <a:gd name="connsiteX6" fmla="*/ 0 w 504031"/>
                <a:gd name="connsiteY6" fmla="*/ 325398 h 436190"/>
                <a:gd name="connsiteX7" fmla="*/ 0 w 504031"/>
                <a:gd name="connsiteY7" fmla="*/ 110792 h 436190"/>
                <a:gd name="connsiteX8" fmla="*/ 110792 w 504031"/>
                <a:gd name="connsiteY8" fmla="*/ 0 h 43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031" h="436190">
                  <a:moveTo>
                    <a:pt x="110792" y="0"/>
                  </a:moveTo>
                  <a:lnTo>
                    <a:pt x="393239" y="0"/>
                  </a:lnTo>
                  <a:cubicBezTo>
                    <a:pt x="454428" y="0"/>
                    <a:pt x="504031" y="49603"/>
                    <a:pt x="504031" y="110792"/>
                  </a:cubicBezTo>
                  <a:lnTo>
                    <a:pt x="504031" y="325398"/>
                  </a:lnTo>
                  <a:cubicBezTo>
                    <a:pt x="504031" y="386587"/>
                    <a:pt x="454428" y="436190"/>
                    <a:pt x="393239" y="436190"/>
                  </a:cubicBezTo>
                  <a:lnTo>
                    <a:pt x="110792" y="436190"/>
                  </a:lnTo>
                  <a:cubicBezTo>
                    <a:pt x="49603" y="436190"/>
                    <a:pt x="0" y="386587"/>
                    <a:pt x="0" y="325398"/>
                  </a:cubicBezTo>
                  <a:lnTo>
                    <a:pt x="0" y="110792"/>
                  </a:lnTo>
                  <a:cubicBezTo>
                    <a:pt x="0" y="49603"/>
                    <a:pt x="49603" y="0"/>
                    <a:pt x="110792" y="0"/>
                  </a:cubicBezTo>
                  <a:close/>
                </a:path>
              </a:pathLst>
            </a:custGeom>
          </p:spPr>
        </p:pic>
        <p:pic>
          <p:nvPicPr>
            <p:cNvPr id="3076" name="Picture 3075">
              <a:extLst>
                <a:ext uri="{FF2B5EF4-FFF2-40B4-BE49-F238E27FC236}">
                  <a16:creationId xmlns:a16="http://schemas.microsoft.com/office/drawing/2014/main" id="{4F528759-9149-9F03-0426-86F2193CF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D8D8D8"/>
                </a:clrFrom>
                <a:clrTo>
                  <a:srgbClr val="D8D8D8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 l="63014" t="25949" r="13838" b="25774"/>
            <a:stretch>
              <a:fillRect/>
            </a:stretch>
          </p:blipFill>
          <p:spPr>
            <a:xfrm>
              <a:off x="4481509" y="2293299"/>
              <a:ext cx="463709" cy="436190"/>
            </a:xfrm>
            <a:custGeom>
              <a:avLst/>
              <a:gdLst>
                <a:gd name="connsiteX0" fmla="*/ 110792 w 463709"/>
                <a:gd name="connsiteY0" fmla="*/ 0 h 436190"/>
                <a:gd name="connsiteX1" fmla="*/ 352917 w 463709"/>
                <a:gd name="connsiteY1" fmla="*/ 0 h 436190"/>
                <a:gd name="connsiteX2" fmla="*/ 463709 w 463709"/>
                <a:gd name="connsiteY2" fmla="*/ 110792 h 436190"/>
                <a:gd name="connsiteX3" fmla="*/ 463709 w 463709"/>
                <a:gd name="connsiteY3" fmla="*/ 325398 h 436190"/>
                <a:gd name="connsiteX4" fmla="*/ 352917 w 463709"/>
                <a:gd name="connsiteY4" fmla="*/ 436190 h 436190"/>
                <a:gd name="connsiteX5" fmla="*/ 110792 w 463709"/>
                <a:gd name="connsiteY5" fmla="*/ 436190 h 436190"/>
                <a:gd name="connsiteX6" fmla="*/ 0 w 463709"/>
                <a:gd name="connsiteY6" fmla="*/ 325398 h 436190"/>
                <a:gd name="connsiteX7" fmla="*/ 0 w 463709"/>
                <a:gd name="connsiteY7" fmla="*/ 110792 h 436190"/>
                <a:gd name="connsiteX8" fmla="*/ 110792 w 463709"/>
                <a:gd name="connsiteY8" fmla="*/ 0 h 43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3709" h="436190">
                  <a:moveTo>
                    <a:pt x="110792" y="0"/>
                  </a:moveTo>
                  <a:lnTo>
                    <a:pt x="352917" y="0"/>
                  </a:lnTo>
                  <a:cubicBezTo>
                    <a:pt x="414106" y="0"/>
                    <a:pt x="463709" y="49603"/>
                    <a:pt x="463709" y="110792"/>
                  </a:cubicBezTo>
                  <a:lnTo>
                    <a:pt x="463709" y="325398"/>
                  </a:lnTo>
                  <a:cubicBezTo>
                    <a:pt x="463709" y="386587"/>
                    <a:pt x="414106" y="436190"/>
                    <a:pt x="352917" y="436190"/>
                  </a:cubicBezTo>
                  <a:lnTo>
                    <a:pt x="110792" y="436190"/>
                  </a:lnTo>
                  <a:cubicBezTo>
                    <a:pt x="49603" y="436190"/>
                    <a:pt x="0" y="386587"/>
                    <a:pt x="0" y="325398"/>
                  </a:cubicBezTo>
                  <a:lnTo>
                    <a:pt x="0" y="110792"/>
                  </a:lnTo>
                  <a:cubicBezTo>
                    <a:pt x="0" y="49603"/>
                    <a:pt x="49603" y="0"/>
                    <a:pt x="110792" y="0"/>
                  </a:cubicBezTo>
                  <a:close/>
                </a:path>
              </a:pathLst>
            </a:custGeom>
          </p:spPr>
        </p:pic>
      </p:grpSp>
      <p:pic>
        <p:nvPicPr>
          <p:cNvPr id="3077" name="Picture 2">
            <a:extLst>
              <a:ext uri="{FF2B5EF4-FFF2-40B4-BE49-F238E27FC236}">
                <a16:creationId xmlns:a16="http://schemas.microsoft.com/office/drawing/2014/main" id="{393DC048-EF33-B117-EC3D-164BDAB13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656" y="2543746"/>
            <a:ext cx="1091004" cy="34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0F6D4F-ACB7-F235-BC65-73CC6DB403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1232" t="15383" r="57737" b="45894"/>
          <a:stretch>
            <a:fillRect/>
          </a:stretch>
        </p:blipFill>
        <p:spPr>
          <a:xfrm>
            <a:off x="4932119" y="3549207"/>
            <a:ext cx="342900" cy="250274"/>
          </a:xfrm>
          <a:custGeom>
            <a:avLst/>
            <a:gdLst>
              <a:gd name="connsiteX0" fmla="*/ 0 w 342900"/>
              <a:gd name="connsiteY0" fmla="*/ 0 h 250274"/>
              <a:gd name="connsiteX1" fmla="*/ 342900 w 342900"/>
              <a:gd name="connsiteY1" fmla="*/ 0 h 250274"/>
              <a:gd name="connsiteX2" fmla="*/ 342900 w 342900"/>
              <a:gd name="connsiteY2" fmla="*/ 250274 h 250274"/>
              <a:gd name="connsiteX3" fmla="*/ 0 w 342900"/>
              <a:gd name="connsiteY3" fmla="*/ 250274 h 250274"/>
              <a:gd name="connsiteX4" fmla="*/ 0 w 342900"/>
              <a:gd name="connsiteY4" fmla="*/ 0 h 25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900" h="250274">
                <a:moveTo>
                  <a:pt x="0" y="0"/>
                </a:moveTo>
                <a:lnTo>
                  <a:pt x="342900" y="0"/>
                </a:lnTo>
                <a:lnTo>
                  <a:pt x="342900" y="250274"/>
                </a:lnTo>
                <a:lnTo>
                  <a:pt x="0" y="2502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5D727F-9D1D-1350-6329-ECCD6C32F9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671659" y="3416883"/>
            <a:ext cx="1345353" cy="786905"/>
          </a:xfrm>
          <a:custGeom>
            <a:avLst/>
            <a:gdLst>
              <a:gd name="connsiteX0" fmla="*/ 0 w 1105019"/>
              <a:gd name="connsiteY0" fmla="*/ 0 h 646332"/>
              <a:gd name="connsiteX1" fmla="*/ 1105019 w 1105019"/>
              <a:gd name="connsiteY1" fmla="*/ 0 h 646332"/>
              <a:gd name="connsiteX2" fmla="*/ 1105019 w 1105019"/>
              <a:gd name="connsiteY2" fmla="*/ 646332 h 646332"/>
              <a:gd name="connsiteX3" fmla="*/ 0 w 1105019"/>
              <a:gd name="connsiteY3" fmla="*/ 646332 h 646332"/>
              <a:gd name="connsiteX4" fmla="*/ 0 w 1105019"/>
              <a:gd name="connsiteY4" fmla="*/ 0 h 646332"/>
              <a:gd name="connsiteX5" fmla="*/ 124118 w 1105019"/>
              <a:gd name="connsiteY5" fmla="*/ 99428 h 646332"/>
              <a:gd name="connsiteX6" fmla="*/ 124118 w 1105019"/>
              <a:gd name="connsiteY6" fmla="*/ 349702 h 646332"/>
              <a:gd name="connsiteX7" fmla="*/ 467018 w 1105019"/>
              <a:gd name="connsiteY7" fmla="*/ 349702 h 646332"/>
              <a:gd name="connsiteX8" fmla="*/ 467018 w 1105019"/>
              <a:gd name="connsiteY8" fmla="*/ 99428 h 646332"/>
              <a:gd name="connsiteX9" fmla="*/ 124118 w 1105019"/>
              <a:gd name="connsiteY9" fmla="*/ 99428 h 64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5019" h="646332">
                <a:moveTo>
                  <a:pt x="0" y="0"/>
                </a:moveTo>
                <a:lnTo>
                  <a:pt x="1105019" y="0"/>
                </a:lnTo>
                <a:lnTo>
                  <a:pt x="1105019" y="646332"/>
                </a:lnTo>
                <a:lnTo>
                  <a:pt x="0" y="646332"/>
                </a:lnTo>
                <a:lnTo>
                  <a:pt x="0" y="0"/>
                </a:lnTo>
                <a:close/>
                <a:moveTo>
                  <a:pt x="124118" y="99428"/>
                </a:moveTo>
                <a:lnTo>
                  <a:pt x="124118" y="349702"/>
                </a:lnTo>
                <a:lnTo>
                  <a:pt x="467018" y="349702"/>
                </a:lnTo>
                <a:lnTo>
                  <a:pt x="467018" y="99428"/>
                </a:lnTo>
                <a:lnTo>
                  <a:pt x="124118" y="99428"/>
                </a:lnTo>
                <a:close/>
              </a:path>
            </a:pathLst>
          </a:custGeom>
        </p:spPr>
      </p:pic>
      <p:sp>
        <p:nvSpPr>
          <p:cNvPr id="3085" name="TextBox 3084">
            <a:extLst>
              <a:ext uri="{FF2B5EF4-FFF2-40B4-BE49-F238E27FC236}">
                <a16:creationId xmlns:a16="http://schemas.microsoft.com/office/drawing/2014/main" id="{201B4D17-E771-C2DE-6B4A-657E1A930664}"/>
              </a:ext>
            </a:extLst>
          </p:cNvPr>
          <p:cNvSpPr txBox="1"/>
          <p:nvPr/>
        </p:nvSpPr>
        <p:spPr>
          <a:xfrm>
            <a:off x="2950279" y="5418847"/>
            <a:ext cx="2711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(Deterministic functions)</a:t>
            </a:r>
          </a:p>
        </p:txBody>
      </p:sp>
      <p:pic>
        <p:nvPicPr>
          <p:cNvPr id="3087" name="Picture 2">
            <a:extLst>
              <a:ext uri="{FF2B5EF4-FFF2-40B4-BE49-F238E27FC236}">
                <a16:creationId xmlns:a16="http://schemas.microsoft.com/office/drawing/2014/main" id="{C252B945-9B05-42BF-FAF4-155002F3C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920" y="3699748"/>
            <a:ext cx="763765" cy="35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0" name="Title 1">
            <a:extLst>
              <a:ext uri="{FF2B5EF4-FFF2-40B4-BE49-F238E27FC236}">
                <a16:creationId xmlns:a16="http://schemas.microsoft.com/office/drawing/2014/main" id="{229FC71C-938E-990C-B5D4-92FC2BC0FEDB}"/>
              </a:ext>
            </a:extLst>
          </p:cNvPr>
          <p:cNvSpPr txBox="1">
            <a:spLocks/>
          </p:cNvSpPr>
          <p:nvPr/>
        </p:nvSpPr>
        <p:spPr>
          <a:xfrm>
            <a:off x="1670302" y="1007369"/>
            <a:ext cx="4673934" cy="679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 (and how to draw their shapes)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1C1BA5-FEB6-28E6-E543-9719F79C71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1232" t="15383" r="57737" b="45894"/>
          <a:stretch>
            <a:fillRect/>
          </a:stretch>
        </p:blipFill>
        <p:spPr>
          <a:xfrm>
            <a:off x="9982200" y="3578760"/>
            <a:ext cx="342900" cy="250274"/>
          </a:xfrm>
          <a:custGeom>
            <a:avLst/>
            <a:gdLst>
              <a:gd name="connsiteX0" fmla="*/ 0 w 342900"/>
              <a:gd name="connsiteY0" fmla="*/ 0 h 250274"/>
              <a:gd name="connsiteX1" fmla="*/ 342900 w 342900"/>
              <a:gd name="connsiteY1" fmla="*/ 0 h 250274"/>
              <a:gd name="connsiteX2" fmla="*/ 342900 w 342900"/>
              <a:gd name="connsiteY2" fmla="*/ 250274 h 250274"/>
              <a:gd name="connsiteX3" fmla="*/ 0 w 342900"/>
              <a:gd name="connsiteY3" fmla="*/ 250274 h 250274"/>
              <a:gd name="connsiteX4" fmla="*/ 0 w 342900"/>
              <a:gd name="connsiteY4" fmla="*/ 0 h 25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900" h="250274">
                <a:moveTo>
                  <a:pt x="0" y="0"/>
                </a:moveTo>
                <a:lnTo>
                  <a:pt x="342900" y="0"/>
                </a:lnTo>
                <a:lnTo>
                  <a:pt x="342900" y="250274"/>
                </a:lnTo>
                <a:lnTo>
                  <a:pt x="0" y="250274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7F12491-1A81-6FBC-5375-81465C652F61}"/>
              </a:ext>
            </a:extLst>
          </p:cNvPr>
          <p:cNvGrpSpPr/>
          <p:nvPr/>
        </p:nvGrpSpPr>
        <p:grpSpPr>
          <a:xfrm>
            <a:off x="7998922" y="3937208"/>
            <a:ext cx="1254178" cy="533159"/>
            <a:chOff x="7748702" y="3703525"/>
            <a:chExt cx="1254178" cy="53315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9B773E8-C865-BC15-0DED-2B5B3434B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9806"/>
            <a:stretch/>
          </p:blipFill>
          <p:spPr>
            <a:xfrm>
              <a:off x="8030691" y="3703525"/>
              <a:ext cx="972189" cy="53315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3117166-17BD-54DC-C53E-B06BCD13A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l="11232" t="15383" r="57737" b="45894"/>
            <a:stretch>
              <a:fillRect/>
            </a:stretch>
          </p:blipFill>
          <p:spPr>
            <a:xfrm>
              <a:off x="7748702" y="3869885"/>
              <a:ext cx="382661" cy="279295"/>
            </a:xfrm>
            <a:custGeom>
              <a:avLst/>
              <a:gdLst>
                <a:gd name="connsiteX0" fmla="*/ 0 w 342900"/>
                <a:gd name="connsiteY0" fmla="*/ 0 h 250274"/>
                <a:gd name="connsiteX1" fmla="*/ 342900 w 342900"/>
                <a:gd name="connsiteY1" fmla="*/ 0 h 250274"/>
                <a:gd name="connsiteX2" fmla="*/ 342900 w 342900"/>
                <a:gd name="connsiteY2" fmla="*/ 250274 h 250274"/>
                <a:gd name="connsiteX3" fmla="*/ 0 w 342900"/>
                <a:gd name="connsiteY3" fmla="*/ 250274 h 250274"/>
                <a:gd name="connsiteX4" fmla="*/ 0 w 342900"/>
                <a:gd name="connsiteY4" fmla="*/ 0 h 25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250274">
                  <a:moveTo>
                    <a:pt x="0" y="0"/>
                  </a:moveTo>
                  <a:lnTo>
                    <a:pt x="342900" y="0"/>
                  </a:lnTo>
                  <a:lnTo>
                    <a:pt x="342900" y="250274"/>
                  </a:lnTo>
                  <a:lnTo>
                    <a:pt x="0" y="250274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124D3A-D59F-64A6-61B2-BFD30042F147}"/>
                  </a:ext>
                </a:extLst>
              </p:cNvPr>
              <p:cNvSpPr txBox="1"/>
              <p:nvPr/>
            </p:nvSpPr>
            <p:spPr>
              <a:xfrm>
                <a:off x="7998922" y="5393492"/>
                <a:ext cx="37242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dirty="0"/>
                  <a:t>  are </a:t>
                </a:r>
                <a:r>
                  <a:rPr lang="en-US" i="1" dirty="0"/>
                  <a:t>variables,</a:t>
                </a:r>
                <a:endParaRPr lang="en-US" dirty="0"/>
              </a:p>
              <a:p>
                <a:r>
                  <a:rPr lang="en-US" dirty="0"/>
                  <a:t>and can take on values from some</a:t>
                </a:r>
                <a:br>
                  <a:rPr lang="en-US" dirty="0"/>
                </a:br>
                <a:r>
                  <a:rPr lang="en-US" dirty="0"/>
                  <a:t>(measurable) set.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124D3A-D59F-64A6-61B2-BFD30042F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922" y="5393492"/>
                <a:ext cx="3724275" cy="923330"/>
              </a:xfrm>
              <a:prstGeom prst="rect">
                <a:avLst/>
              </a:prstGeom>
              <a:blipFill>
                <a:blip r:embed="rId18"/>
                <a:stretch>
                  <a:fillRect l="-1309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38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5" grpId="0"/>
      <p:bldP spid="309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ADCE4-23DE-2A7B-0AF2-0F429D0F6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Factor Graphs to PDGs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9F81F-49FE-571C-7EDE-89E3EB7E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71C4E-C173-2D35-DC58-EA639BED5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54" y="2151618"/>
            <a:ext cx="3110574" cy="197782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7EB9566-B078-3817-98B2-EAC83A975AD8}"/>
              </a:ext>
            </a:extLst>
          </p:cNvPr>
          <p:cNvGrpSpPr/>
          <p:nvPr/>
        </p:nvGrpSpPr>
        <p:grpSpPr>
          <a:xfrm>
            <a:off x="7330374" y="2151618"/>
            <a:ext cx="3424474" cy="2157281"/>
            <a:chOff x="9642462" y="4561255"/>
            <a:chExt cx="2013241" cy="12682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08D95F-FB90-AD77-F1C1-49584B489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9642462" y="4725666"/>
              <a:ext cx="1873060" cy="1103850"/>
            </a:xfrm>
            <a:custGeom>
              <a:avLst/>
              <a:gdLst>
                <a:gd name="connsiteX0" fmla="*/ 0 w 1873060"/>
                <a:gd name="connsiteY0" fmla="*/ 0 h 1103850"/>
                <a:gd name="connsiteX1" fmla="*/ 1873060 w 1873060"/>
                <a:gd name="connsiteY1" fmla="*/ 0 h 1103850"/>
                <a:gd name="connsiteX2" fmla="*/ 1873060 w 1873060"/>
                <a:gd name="connsiteY2" fmla="*/ 1103850 h 1103850"/>
                <a:gd name="connsiteX3" fmla="*/ 0 w 1873060"/>
                <a:gd name="connsiteY3" fmla="*/ 1103850 h 1103850"/>
                <a:gd name="connsiteX4" fmla="*/ 0 w 1873060"/>
                <a:gd name="connsiteY4" fmla="*/ 688035 h 1103850"/>
                <a:gd name="connsiteX5" fmla="*/ 563575 w 1873060"/>
                <a:gd name="connsiteY5" fmla="*/ 953067 h 1103850"/>
                <a:gd name="connsiteX6" fmla="*/ 858850 w 1873060"/>
                <a:gd name="connsiteY6" fmla="*/ 1010217 h 1103850"/>
                <a:gd name="connsiteX7" fmla="*/ 1357325 w 1873060"/>
                <a:gd name="connsiteY7" fmla="*/ 880042 h 1103850"/>
                <a:gd name="connsiteX8" fmla="*/ 1468450 w 1873060"/>
                <a:gd name="connsiteY8" fmla="*/ 772092 h 1103850"/>
                <a:gd name="connsiteX9" fmla="*/ 1617675 w 1873060"/>
                <a:gd name="connsiteY9" fmla="*/ 730817 h 1103850"/>
                <a:gd name="connsiteX10" fmla="*/ 1741500 w 1873060"/>
                <a:gd name="connsiteY10" fmla="*/ 479992 h 1103850"/>
                <a:gd name="connsiteX11" fmla="*/ 1665300 w 1873060"/>
                <a:gd name="connsiteY11" fmla="*/ 403792 h 1103850"/>
                <a:gd name="connsiteX12" fmla="*/ 1589100 w 1873060"/>
                <a:gd name="connsiteY12" fmla="*/ 362517 h 1103850"/>
                <a:gd name="connsiteX13" fmla="*/ 1511313 w 1873060"/>
                <a:gd name="connsiteY13" fmla="*/ 385688 h 1103850"/>
                <a:gd name="connsiteX14" fmla="*/ 1511313 w 1873060"/>
                <a:gd name="connsiteY14" fmla="*/ 82078 h 1103850"/>
                <a:gd name="connsiteX15" fmla="*/ 1083486 w 1873060"/>
                <a:gd name="connsiteY15" fmla="*/ 82078 h 1103850"/>
                <a:gd name="connsiteX16" fmla="*/ 1083486 w 1873060"/>
                <a:gd name="connsiteY16" fmla="*/ 440812 h 1103850"/>
                <a:gd name="connsiteX17" fmla="*/ 1226519 w 1873060"/>
                <a:gd name="connsiteY17" fmla="*/ 440812 h 1103850"/>
                <a:gd name="connsiteX18" fmla="*/ 1128725 w 1873060"/>
                <a:gd name="connsiteY18" fmla="*/ 657792 h 1103850"/>
                <a:gd name="connsiteX19" fmla="*/ 839800 w 1873060"/>
                <a:gd name="connsiteY19" fmla="*/ 822892 h 1103850"/>
                <a:gd name="connsiteX20" fmla="*/ 747725 w 1873060"/>
                <a:gd name="connsiteY20" fmla="*/ 606992 h 1103850"/>
                <a:gd name="connsiteX21" fmla="*/ 763600 w 1873060"/>
                <a:gd name="connsiteY21" fmla="*/ 391092 h 1103850"/>
                <a:gd name="connsiteX22" fmla="*/ 944575 w 1873060"/>
                <a:gd name="connsiteY22" fmla="*/ 384742 h 1103850"/>
                <a:gd name="connsiteX23" fmla="*/ 792175 w 1873060"/>
                <a:gd name="connsiteY23" fmla="*/ 251392 h 1103850"/>
                <a:gd name="connsiteX24" fmla="*/ 801700 w 1873060"/>
                <a:gd name="connsiteY24" fmla="*/ 51367 h 1103850"/>
                <a:gd name="connsiteX25" fmla="*/ 369900 w 1873060"/>
                <a:gd name="connsiteY25" fmla="*/ 102167 h 1103850"/>
                <a:gd name="connsiteX26" fmla="*/ 373075 w 1873060"/>
                <a:gd name="connsiteY26" fmla="*/ 410142 h 1103850"/>
                <a:gd name="connsiteX27" fmla="*/ 71450 w 1873060"/>
                <a:gd name="connsiteY27" fmla="*/ 362517 h 1103850"/>
                <a:gd name="connsiteX28" fmla="*/ 0 w 1873060"/>
                <a:gd name="connsiteY28" fmla="*/ 598302 h 1103850"/>
                <a:gd name="connsiteX29" fmla="*/ 0 w 1873060"/>
                <a:gd name="connsiteY29" fmla="*/ 0 h 110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73060" h="1103850">
                  <a:moveTo>
                    <a:pt x="0" y="0"/>
                  </a:moveTo>
                  <a:lnTo>
                    <a:pt x="1873060" y="0"/>
                  </a:lnTo>
                  <a:lnTo>
                    <a:pt x="1873060" y="1103850"/>
                  </a:lnTo>
                  <a:lnTo>
                    <a:pt x="0" y="1103850"/>
                  </a:lnTo>
                  <a:lnTo>
                    <a:pt x="0" y="688035"/>
                  </a:lnTo>
                  <a:lnTo>
                    <a:pt x="563575" y="953067"/>
                  </a:lnTo>
                  <a:lnTo>
                    <a:pt x="858850" y="1010217"/>
                  </a:lnTo>
                  <a:lnTo>
                    <a:pt x="1357325" y="880042"/>
                  </a:lnTo>
                  <a:lnTo>
                    <a:pt x="1468450" y="772092"/>
                  </a:lnTo>
                  <a:lnTo>
                    <a:pt x="1617675" y="730817"/>
                  </a:lnTo>
                  <a:lnTo>
                    <a:pt x="1741500" y="479992"/>
                  </a:lnTo>
                  <a:lnTo>
                    <a:pt x="1665300" y="403792"/>
                  </a:lnTo>
                  <a:lnTo>
                    <a:pt x="1589100" y="362517"/>
                  </a:lnTo>
                  <a:lnTo>
                    <a:pt x="1511313" y="385688"/>
                  </a:lnTo>
                  <a:lnTo>
                    <a:pt x="1511313" y="82078"/>
                  </a:lnTo>
                  <a:lnTo>
                    <a:pt x="1083486" y="82078"/>
                  </a:lnTo>
                  <a:lnTo>
                    <a:pt x="1083486" y="440812"/>
                  </a:lnTo>
                  <a:lnTo>
                    <a:pt x="1226519" y="440812"/>
                  </a:lnTo>
                  <a:lnTo>
                    <a:pt x="1128725" y="657792"/>
                  </a:lnTo>
                  <a:lnTo>
                    <a:pt x="839800" y="822892"/>
                  </a:lnTo>
                  <a:lnTo>
                    <a:pt x="747725" y="606992"/>
                  </a:lnTo>
                  <a:lnTo>
                    <a:pt x="763600" y="391092"/>
                  </a:lnTo>
                  <a:lnTo>
                    <a:pt x="944575" y="384742"/>
                  </a:lnTo>
                  <a:lnTo>
                    <a:pt x="792175" y="251392"/>
                  </a:lnTo>
                  <a:lnTo>
                    <a:pt x="801700" y="51367"/>
                  </a:lnTo>
                  <a:lnTo>
                    <a:pt x="369900" y="102167"/>
                  </a:lnTo>
                  <a:cubicBezTo>
                    <a:pt x="370958" y="204825"/>
                    <a:pt x="372017" y="307484"/>
                    <a:pt x="373075" y="410142"/>
                  </a:cubicBezTo>
                  <a:lnTo>
                    <a:pt x="71450" y="362517"/>
                  </a:lnTo>
                  <a:lnTo>
                    <a:pt x="0" y="598302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86BD74F-9C3A-E4BE-D8B9-63183370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155" t="903" r="5429" b="1889"/>
            <a:stretch>
              <a:fillRect/>
            </a:stretch>
          </p:blipFill>
          <p:spPr>
            <a:xfrm rot="20326194">
              <a:off x="9962903" y="4561255"/>
              <a:ext cx="442605" cy="347428"/>
            </a:xfrm>
            <a:custGeom>
              <a:avLst/>
              <a:gdLst>
                <a:gd name="connsiteX0" fmla="*/ 1012825 w 2406650"/>
                <a:gd name="connsiteY0" fmla="*/ 0 h 1889125"/>
                <a:gd name="connsiteX1" fmla="*/ 1355725 w 2406650"/>
                <a:gd name="connsiteY1" fmla="*/ 3175 h 1889125"/>
                <a:gd name="connsiteX2" fmla="*/ 1485900 w 2406650"/>
                <a:gd name="connsiteY2" fmla="*/ 873125 h 1889125"/>
                <a:gd name="connsiteX3" fmla="*/ 2406650 w 2406650"/>
                <a:gd name="connsiteY3" fmla="*/ 1301750 h 1889125"/>
                <a:gd name="connsiteX4" fmla="*/ 2359025 w 2406650"/>
                <a:gd name="connsiteY4" fmla="*/ 1831975 h 1889125"/>
                <a:gd name="connsiteX5" fmla="*/ 1806575 w 2406650"/>
                <a:gd name="connsiteY5" fmla="*/ 1889125 h 1889125"/>
                <a:gd name="connsiteX6" fmla="*/ 1203325 w 2406650"/>
                <a:gd name="connsiteY6" fmla="*/ 1276350 h 1889125"/>
                <a:gd name="connsiteX7" fmla="*/ 704850 w 2406650"/>
                <a:gd name="connsiteY7" fmla="*/ 1889125 h 1889125"/>
                <a:gd name="connsiteX8" fmla="*/ 317500 w 2406650"/>
                <a:gd name="connsiteY8" fmla="*/ 1863725 h 1889125"/>
                <a:gd name="connsiteX9" fmla="*/ 66675 w 2406650"/>
                <a:gd name="connsiteY9" fmla="*/ 1803400 h 1889125"/>
                <a:gd name="connsiteX10" fmla="*/ 0 w 2406650"/>
                <a:gd name="connsiteY10" fmla="*/ 1273175 h 1889125"/>
                <a:gd name="connsiteX11" fmla="*/ 911225 w 2406650"/>
                <a:gd name="connsiteY11" fmla="*/ 854075 h 188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06650" h="1889125">
                  <a:moveTo>
                    <a:pt x="1012825" y="0"/>
                  </a:moveTo>
                  <a:lnTo>
                    <a:pt x="1355725" y="3175"/>
                  </a:lnTo>
                  <a:lnTo>
                    <a:pt x="1485900" y="873125"/>
                  </a:lnTo>
                  <a:lnTo>
                    <a:pt x="2406650" y="1301750"/>
                  </a:lnTo>
                  <a:lnTo>
                    <a:pt x="2359025" y="1831975"/>
                  </a:lnTo>
                  <a:lnTo>
                    <a:pt x="1806575" y="1889125"/>
                  </a:lnTo>
                  <a:lnTo>
                    <a:pt x="1203325" y="1276350"/>
                  </a:lnTo>
                  <a:lnTo>
                    <a:pt x="704850" y="1889125"/>
                  </a:lnTo>
                  <a:lnTo>
                    <a:pt x="317500" y="1863725"/>
                  </a:lnTo>
                  <a:lnTo>
                    <a:pt x="66675" y="1803400"/>
                  </a:lnTo>
                  <a:lnTo>
                    <a:pt x="0" y="1273175"/>
                  </a:lnTo>
                  <a:lnTo>
                    <a:pt x="911225" y="854075"/>
                  </a:lnTo>
                  <a:close/>
                </a:path>
              </a:pathLst>
            </a:cu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BED1E5-16D6-6806-068C-1EBCEAA7B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155" t="903" r="5429" b="1889"/>
            <a:stretch>
              <a:fillRect/>
            </a:stretch>
          </p:blipFill>
          <p:spPr>
            <a:xfrm rot="5802153">
              <a:off x="11336940" y="5167300"/>
              <a:ext cx="357165" cy="280361"/>
            </a:xfrm>
            <a:custGeom>
              <a:avLst/>
              <a:gdLst>
                <a:gd name="connsiteX0" fmla="*/ 1012825 w 2406650"/>
                <a:gd name="connsiteY0" fmla="*/ 0 h 1889125"/>
                <a:gd name="connsiteX1" fmla="*/ 1355725 w 2406650"/>
                <a:gd name="connsiteY1" fmla="*/ 3175 h 1889125"/>
                <a:gd name="connsiteX2" fmla="*/ 1485900 w 2406650"/>
                <a:gd name="connsiteY2" fmla="*/ 873125 h 1889125"/>
                <a:gd name="connsiteX3" fmla="*/ 2406650 w 2406650"/>
                <a:gd name="connsiteY3" fmla="*/ 1301750 h 1889125"/>
                <a:gd name="connsiteX4" fmla="*/ 2359025 w 2406650"/>
                <a:gd name="connsiteY4" fmla="*/ 1831975 h 1889125"/>
                <a:gd name="connsiteX5" fmla="*/ 1806575 w 2406650"/>
                <a:gd name="connsiteY5" fmla="*/ 1889125 h 1889125"/>
                <a:gd name="connsiteX6" fmla="*/ 1203325 w 2406650"/>
                <a:gd name="connsiteY6" fmla="*/ 1276350 h 1889125"/>
                <a:gd name="connsiteX7" fmla="*/ 704850 w 2406650"/>
                <a:gd name="connsiteY7" fmla="*/ 1889125 h 1889125"/>
                <a:gd name="connsiteX8" fmla="*/ 317500 w 2406650"/>
                <a:gd name="connsiteY8" fmla="*/ 1863725 h 1889125"/>
                <a:gd name="connsiteX9" fmla="*/ 66675 w 2406650"/>
                <a:gd name="connsiteY9" fmla="*/ 1803400 h 1889125"/>
                <a:gd name="connsiteX10" fmla="*/ 0 w 2406650"/>
                <a:gd name="connsiteY10" fmla="*/ 1273175 h 1889125"/>
                <a:gd name="connsiteX11" fmla="*/ 911225 w 2406650"/>
                <a:gd name="connsiteY11" fmla="*/ 854075 h 188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06650" h="1889125">
                  <a:moveTo>
                    <a:pt x="1012825" y="0"/>
                  </a:moveTo>
                  <a:lnTo>
                    <a:pt x="1355725" y="3175"/>
                  </a:lnTo>
                  <a:lnTo>
                    <a:pt x="1485900" y="873125"/>
                  </a:lnTo>
                  <a:lnTo>
                    <a:pt x="2406650" y="1301750"/>
                  </a:lnTo>
                  <a:lnTo>
                    <a:pt x="2359025" y="1831975"/>
                  </a:lnTo>
                  <a:lnTo>
                    <a:pt x="1806575" y="1889125"/>
                  </a:lnTo>
                  <a:lnTo>
                    <a:pt x="1203325" y="1276350"/>
                  </a:lnTo>
                  <a:lnTo>
                    <a:pt x="704850" y="1889125"/>
                  </a:lnTo>
                  <a:lnTo>
                    <a:pt x="317500" y="1863725"/>
                  </a:lnTo>
                  <a:lnTo>
                    <a:pt x="66675" y="1803400"/>
                  </a:lnTo>
                  <a:lnTo>
                    <a:pt x="0" y="1273175"/>
                  </a:lnTo>
                  <a:lnTo>
                    <a:pt x="911225" y="854075"/>
                  </a:lnTo>
                  <a:close/>
                </a:path>
              </a:pathLst>
            </a:cu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46907F-0151-F24F-227D-4283B20B3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155" t="903" r="5429" b="1889"/>
            <a:stretch>
              <a:fillRect/>
            </a:stretch>
          </p:blipFill>
          <p:spPr>
            <a:xfrm rot="11848625">
              <a:off x="9955227" y="5140994"/>
              <a:ext cx="424186" cy="332970"/>
            </a:xfrm>
            <a:custGeom>
              <a:avLst/>
              <a:gdLst>
                <a:gd name="connsiteX0" fmla="*/ 1012825 w 2406650"/>
                <a:gd name="connsiteY0" fmla="*/ 0 h 1889125"/>
                <a:gd name="connsiteX1" fmla="*/ 1355725 w 2406650"/>
                <a:gd name="connsiteY1" fmla="*/ 3175 h 1889125"/>
                <a:gd name="connsiteX2" fmla="*/ 1485900 w 2406650"/>
                <a:gd name="connsiteY2" fmla="*/ 873125 h 1889125"/>
                <a:gd name="connsiteX3" fmla="*/ 2406650 w 2406650"/>
                <a:gd name="connsiteY3" fmla="*/ 1301750 h 1889125"/>
                <a:gd name="connsiteX4" fmla="*/ 2359025 w 2406650"/>
                <a:gd name="connsiteY4" fmla="*/ 1831975 h 1889125"/>
                <a:gd name="connsiteX5" fmla="*/ 1806575 w 2406650"/>
                <a:gd name="connsiteY5" fmla="*/ 1889125 h 1889125"/>
                <a:gd name="connsiteX6" fmla="*/ 1203325 w 2406650"/>
                <a:gd name="connsiteY6" fmla="*/ 1276350 h 1889125"/>
                <a:gd name="connsiteX7" fmla="*/ 704850 w 2406650"/>
                <a:gd name="connsiteY7" fmla="*/ 1889125 h 1889125"/>
                <a:gd name="connsiteX8" fmla="*/ 317500 w 2406650"/>
                <a:gd name="connsiteY8" fmla="*/ 1863725 h 1889125"/>
                <a:gd name="connsiteX9" fmla="*/ 66675 w 2406650"/>
                <a:gd name="connsiteY9" fmla="*/ 1803400 h 1889125"/>
                <a:gd name="connsiteX10" fmla="*/ 0 w 2406650"/>
                <a:gd name="connsiteY10" fmla="*/ 1273175 h 1889125"/>
                <a:gd name="connsiteX11" fmla="*/ 911225 w 2406650"/>
                <a:gd name="connsiteY11" fmla="*/ 854075 h 188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06650" h="1889125">
                  <a:moveTo>
                    <a:pt x="1012825" y="0"/>
                  </a:moveTo>
                  <a:lnTo>
                    <a:pt x="1355725" y="3175"/>
                  </a:lnTo>
                  <a:lnTo>
                    <a:pt x="1485900" y="873125"/>
                  </a:lnTo>
                  <a:lnTo>
                    <a:pt x="2406650" y="1301750"/>
                  </a:lnTo>
                  <a:lnTo>
                    <a:pt x="2359025" y="1831975"/>
                  </a:lnTo>
                  <a:lnTo>
                    <a:pt x="1806575" y="1889125"/>
                  </a:lnTo>
                  <a:lnTo>
                    <a:pt x="1203325" y="1276350"/>
                  </a:lnTo>
                  <a:lnTo>
                    <a:pt x="704850" y="1889125"/>
                  </a:lnTo>
                  <a:lnTo>
                    <a:pt x="317500" y="1863725"/>
                  </a:lnTo>
                  <a:lnTo>
                    <a:pt x="66675" y="1803400"/>
                  </a:lnTo>
                  <a:lnTo>
                    <a:pt x="0" y="1273175"/>
                  </a:lnTo>
                  <a:lnTo>
                    <a:pt x="911225" y="854075"/>
                  </a:lnTo>
                  <a:close/>
                </a:path>
              </a:pathLst>
            </a:cu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759EC7-6A09-3480-A923-1405489FE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696035">
              <a:off x="9568652" y="5246317"/>
              <a:ext cx="385613" cy="12973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65DB375-98EB-BFDE-72E7-75994A329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ACACAC"/>
                </a:clrFrom>
                <a:clrTo>
                  <a:srgbClr val="ACACAC">
                    <a:alpha val="0"/>
                  </a:srgbClr>
                </a:clrTo>
              </a:clrChange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 l="57846" t="7436" r="19313" b="60066"/>
            <a:stretch>
              <a:fillRect/>
            </a:stretch>
          </p:blipFill>
          <p:spPr>
            <a:xfrm>
              <a:off x="10753658" y="4851508"/>
              <a:ext cx="427827" cy="358734"/>
            </a:xfrm>
            <a:custGeom>
              <a:avLst/>
              <a:gdLst>
                <a:gd name="connsiteX0" fmla="*/ 0 w 427827"/>
                <a:gd name="connsiteY0" fmla="*/ 0 h 358734"/>
                <a:gd name="connsiteX1" fmla="*/ 427827 w 427827"/>
                <a:gd name="connsiteY1" fmla="*/ 0 h 358734"/>
                <a:gd name="connsiteX2" fmla="*/ 427827 w 427827"/>
                <a:gd name="connsiteY2" fmla="*/ 303610 h 358734"/>
                <a:gd name="connsiteX3" fmla="*/ 356389 w 427827"/>
                <a:gd name="connsiteY3" fmla="*/ 324889 h 358734"/>
                <a:gd name="connsiteX4" fmla="*/ 146839 w 427827"/>
                <a:gd name="connsiteY4" fmla="*/ 350289 h 358734"/>
                <a:gd name="connsiteX5" fmla="*/ 143033 w 427827"/>
                <a:gd name="connsiteY5" fmla="*/ 358734 h 358734"/>
                <a:gd name="connsiteX6" fmla="*/ 0 w 427827"/>
                <a:gd name="connsiteY6" fmla="*/ 358734 h 358734"/>
                <a:gd name="connsiteX7" fmla="*/ 0 w 427827"/>
                <a:gd name="connsiteY7" fmla="*/ 0 h 358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7827" h="358734">
                  <a:moveTo>
                    <a:pt x="0" y="0"/>
                  </a:moveTo>
                  <a:lnTo>
                    <a:pt x="427827" y="0"/>
                  </a:lnTo>
                  <a:lnTo>
                    <a:pt x="427827" y="303610"/>
                  </a:lnTo>
                  <a:lnTo>
                    <a:pt x="356389" y="324889"/>
                  </a:lnTo>
                  <a:lnTo>
                    <a:pt x="146839" y="350289"/>
                  </a:lnTo>
                  <a:lnTo>
                    <a:pt x="143033" y="358734"/>
                  </a:lnTo>
                  <a:lnTo>
                    <a:pt x="0" y="358734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09514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E2ACF-9C3A-4F58-966E-CB03F345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982" y="9581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Probabilistic Dependency Graphs (PDGs)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957364-4B79-40F9-B41B-FD857662AD7B}"/>
              </a:ext>
            </a:extLst>
          </p:cNvPr>
          <p:cNvSpPr txBox="1"/>
          <p:nvPr/>
        </p:nvSpPr>
        <p:spPr>
          <a:xfrm>
            <a:off x="416024" y="2133188"/>
            <a:ext cx="7291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In brief</a:t>
            </a:r>
            <a:r>
              <a:rPr lang="en-US" sz="2400" dirty="0"/>
              <a:t>: a collection of </a:t>
            </a:r>
            <a:r>
              <a:rPr lang="en-US" sz="2400" dirty="0" err="1"/>
              <a:t>cpds</a:t>
            </a:r>
            <a:endParaRPr lang="en-US" sz="2400" dirty="0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BE583EFA-5A5F-4EDE-9647-F386C3ACE5C5}"/>
              </a:ext>
            </a:extLst>
          </p:cNvPr>
          <p:cNvSpPr txBox="1">
            <a:spLocks/>
          </p:cNvSpPr>
          <p:nvPr/>
        </p:nvSpPr>
        <p:spPr>
          <a:xfrm>
            <a:off x="1079918" y="1104460"/>
            <a:ext cx="7127861" cy="1089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very general class of graphical models</a:t>
            </a:r>
            <a:br>
              <a:rPr lang="en-US" dirty="0"/>
            </a:br>
            <a:r>
              <a:rPr lang="en-US" sz="2300" dirty="0"/>
              <a:t>including Bayesian Networks and Factor Graphs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6707B466-9F96-477D-AA35-1D9B1504A0A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3637" y="2999760"/>
            <a:ext cx="2781107" cy="1635481"/>
          </a:xfrm>
          <a:prstGeom prst="rect">
            <a:avLst/>
          </a:prstGeom>
        </p:spPr>
      </p:pic>
      <p:pic>
        <p:nvPicPr>
          <p:cNvPr id="9223" name="Picture 9222">
            <a:extLst>
              <a:ext uri="{FF2B5EF4-FFF2-40B4-BE49-F238E27FC236}">
                <a16:creationId xmlns:a16="http://schemas.microsoft.com/office/drawing/2014/main" id="{D5FDD94F-97E4-28FD-7DE3-114056B842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888" t="13265" r="36127" b="59027"/>
          <a:stretch/>
        </p:blipFill>
        <p:spPr>
          <a:xfrm>
            <a:off x="5710129" y="3117244"/>
            <a:ext cx="1049491" cy="605950"/>
          </a:xfrm>
          <a:custGeom>
            <a:avLst/>
            <a:gdLst>
              <a:gd name="connsiteX0" fmla="*/ 338762 w 1049491"/>
              <a:gd name="connsiteY0" fmla="*/ 0 h 605950"/>
              <a:gd name="connsiteX1" fmla="*/ 665608 w 1049491"/>
              <a:gd name="connsiteY1" fmla="*/ 0 h 605950"/>
              <a:gd name="connsiteX2" fmla="*/ 1049491 w 1049491"/>
              <a:gd name="connsiteY2" fmla="*/ 20887 h 605950"/>
              <a:gd name="connsiteX3" fmla="*/ 833591 w 1049491"/>
              <a:gd name="connsiteY3" fmla="*/ 539124 h 605950"/>
              <a:gd name="connsiteX4" fmla="*/ 0 w 1049491"/>
              <a:gd name="connsiteY4" fmla="*/ 605799 h 605950"/>
              <a:gd name="connsiteX5" fmla="*/ 254347 w 1049491"/>
              <a:gd name="connsiteY5" fmla="*/ 138540 h 605950"/>
              <a:gd name="connsiteX6" fmla="*/ 338762 w 1049491"/>
              <a:gd name="connsiteY6" fmla="*/ 0 h 60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9491" h="605950">
                <a:moveTo>
                  <a:pt x="338762" y="0"/>
                </a:moveTo>
                <a:lnTo>
                  <a:pt x="665608" y="0"/>
                </a:lnTo>
                <a:lnTo>
                  <a:pt x="1049491" y="20887"/>
                </a:lnTo>
                <a:lnTo>
                  <a:pt x="833591" y="539124"/>
                </a:lnTo>
                <a:cubicBezTo>
                  <a:pt x="555727" y="561349"/>
                  <a:pt x="277864" y="608974"/>
                  <a:pt x="0" y="605799"/>
                </a:cubicBezTo>
                <a:cubicBezTo>
                  <a:pt x="46832" y="450046"/>
                  <a:pt x="154385" y="294293"/>
                  <a:pt x="254347" y="138540"/>
                </a:cubicBezTo>
                <a:lnTo>
                  <a:pt x="338762" y="0"/>
                </a:lnTo>
                <a:close/>
              </a:path>
            </a:pathLst>
          </a:custGeom>
        </p:spPr>
      </p:pic>
      <p:pic>
        <p:nvPicPr>
          <p:cNvPr id="9221" name="Picture 9220">
            <a:extLst>
              <a:ext uri="{FF2B5EF4-FFF2-40B4-BE49-F238E27FC236}">
                <a16:creationId xmlns:a16="http://schemas.microsoft.com/office/drawing/2014/main" id="{D995A8A5-C05E-16B7-2A5B-89D9664D63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11" t="34041" r="62185" b="35893"/>
          <a:stretch/>
        </p:blipFill>
        <p:spPr>
          <a:xfrm>
            <a:off x="4602132" y="3571597"/>
            <a:ext cx="1062896" cy="657520"/>
          </a:xfrm>
          <a:custGeom>
            <a:avLst/>
            <a:gdLst>
              <a:gd name="connsiteX0" fmla="*/ 0 w 1062896"/>
              <a:gd name="connsiteY0" fmla="*/ 0 h 657520"/>
              <a:gd name="connsiteX1" fmla="*/ 1062896 w 1062896"/>
              <a:gd name="connsiteY1" fmla="*/ 0 h 657520"/>
              <a:gd name="connsiteX2" fmla="*/ 1062896 w 1062896"/>
              <a:gd name="connsiteY2" fmla="*/ 657520 h 657520"/>
              <a:gd name="connsiteX3" fmla="*/ 0 w 1062896"/>
              <a:gd name="connsiteY3" fmla="*/ 657520 h 657520"/>
              <a:gd name="connsiteX4" fmla="*/ 0 w 1062896"/>
              <a:gd name="connsiteY4" fmla="*/ 0 h 65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2896" h="657520">
                <a:moveTo>
                  <a:pt x="0" y="0"/>
                </a:moveTo>
                <a:lnTo>
                  <a:pt x="1062896" y="0"/>
                </a:lnTo>
                <a:lnTo>
                  <a:pt x="1062896" y="657520"/>
                </a:lnTo>
                <a:lnTo>
                  <a:pt x="0" y="65752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219" name="Picture 9218">
            <a:extLst>
              <a:ext uri="{FF2B5EF4-FFF2-40B4-BE49-F238E27FC236}">
                <a16:creationId xmlns:a16="http://schemas.microsoft.com/office/drawing/2014/main" id="{7EA6530C-42D0-D438-4054-7BB7E55CF6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8591" t="35103" r="14535" b="35538"/>
          <a:stretch/>
        </p:blipFill>
        <p:spPr>
          <a:xfrm>
            <a:off x="6537747" y="3594819"/>
            <a:ext cx="1128866" cy="642062"/>
          </a:xfrm>
          <a:custGeom>
            <a:avLst/>
            <a:gdLst>
              <a:gd name="connsiteX0" fmla="*/ 1128866 w 1128866"/>
              <a:gd name="connsiteY0" fmla="*/ 0 h 642062"/>
              <a:gd name="connsiteX1" fmla="*/ 1116166 w 1128866"/>
              <a:gd name="connsiteY1" fmla="*/ 642062 h 642062"/>
              <a:gd name="connsiteX2" fmla="*/ 0 w 1128866"/>
              <a:gd name="connsiteY2" fmla="*/ 521412 h 642062"/>
              <a:gd name="connsiteX3" fmla="*/ 0 w 1128866"/>
              <a:gd name="connsiteY3" fmla="*/ 111125 h 642062"/>
              <a:gd name="connsiteX4" fmla="*/ 1128866 w 1128866"/>
              <a:gd name="connsiteY4" fmla="*/ 0 h 64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866" h="642062">
                <a:moveTo>
                  <a:pt x="1128866" y="0"/>
                </a:moveTo>
                <a:lnTo>
                  <a:pt x="1116166" y="642062"/>
                </a:lnTo>
                <a:lnTo>
                  <a:pt x="0" y="521412"/>
                </a:lnTo>
                <a:lnTo>
                  <a:pt x="0" y="111125"/>
                </a:lnTo>
                <a:lnTo>
                  <a:pt x="1128866" y="0"/>
                </a:lnTo>
                <a:close/>
              </a:path>
            </a:pathLst>
          </a:custGeom>
        </p:spPr>
      </p:pic>
      <p:pic>
        <p:nvPicPr>
          <p:cNvPr id="9217" name="Picture 9216">
            <a:extLst>
              <a:ext uri="{FF2B5EF4-FFF2-40B4-BE49-F238E27FC236}">
                <a16:creationId xmlns:a16="http://schemas.microsoft.com/office/drawing/2014/main" id="{02993ED7-49A1-DC30-80E6-C5697AEB25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640" t="54788" r="33893" b="13285"/>
          <a:stretch/>
        </p:blipFill>
        <p:spPr>
          <a:xfrm>
            <a:off x="5699693" y="4025314"/>
            <a:ext cx="1153758" cy="698201"/>
          </a:xfrm>
          <a:custGeom>
            <a:avLst/>
            <a:gdLst>
              <a:gd name="connsiteX0" fmla="*/ 0 w 1153758"/>
              <a:gd name="connsiteY0" fmla="*/ 0 h 698201"/>
              <a:gd name="connsiteX1" fmla="*/ 1128358 w 1153758"/>
              <a:gd name="connsiteY1" fmla="*/ 177800 h 698201"/>
              <a:gd name="connsiteX2" fmla="*/ 1153758 w 1153758"/>
              <a:gd name="connsiteY2" fmla="*/ 698201 h 698201"/>
              <a:gd name="connsiteX3" fmla="*/ 25400 w 1153758"/>
              <a:gd name="connsiteY3" fmla="*/ 698201 h 698201"/>
              <a:gd name="connsiteX4" fmla="*/ 0 w 1153758"/>
              <a:gd name="connsiteY4" fmla="*/ 0 h 69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3758" h="698201">
                <a:moveTo>
                  <a:pt x="0" y="0"/>
                </a:moveTo>
                <a:lnTo>
                  <a:pt x="1128358" y="177800"/>
                </a:lnTo>
                <a:lnTo>
                  <a:pt x="1153758" y="698201"/>
                </a:lnTo>
                <a:lnTo>
                  <a:pt x="25400" y="698201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216" name="Picture 9215">
            <a:extLst>
              <a:ext uri="{FF2B5EF4-FFF2-40B4-BE49-F238E27FC236}">
                <a16:creationId xmlns:a16="http://schemas.microsoft.com/office/drawing/2014/main" id="{FB82FB86-38AE-BAD0-94DF-20CF892D80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953" t="12478" r="45266" b="86735"/>
          <a:stretch/>
        </p:blipFill>
        <p:spPr>
          <a:xfrm>
            <a:off x="6048891" y="3100032"/>
            <a:ext cx="326846" cy="17213"/>
          </a:xfrm>
          <a:custGeom>
            <a:avLst/>
            <a:gdLst>
              <a:gd name="connsiteX0" fmla="*/ 10488 w 326846"/>
              <a:gd name="connsiteY0" fmla="*/ 0 h 17213"/>
              <a:gd name="connsiteX1" fmla="*/ 326846 w 326846"/>
              <a:gd name="connsiteY1" fmla="*/ 17213 h 17213"/>
              <a:gd name="connsiteX2" fmla="*/ 0 w 326846"/>
              <a:gd name="connsiteY2" fmla="*/ 17213 h 17213"/>
              <a:gd name="connsiteX3" fmla="*/ 10488 w 326846"/>
              <a:gd name="connsiteY3" fmla="*/ 0 h 1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846" h="17213">
                <a:moveTo>
                  <a:pt x="10488" y="0"/>
                </a:moveTo>
                <a:lnTo>
                  <a:pt x="326846" y="17213"/>
                </a:lnTo>
                <a:lnTo>
                  <a:pt x="0" y="17213"/>
                </a:lnTo>
                <a:lnTo>
                  <a:pt x="10488" y="0"/>
                </a:lnTo>
                <a:close/>
              </a:path>
            </a:pathLst>
          </a:cu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67B57D28-CDD9-4DA9-8A2E-C80A0353427A}"/>
              </a:ext>
            </a:extLst>
          </p:cNvPr>
          <p:cNvSpPr/>
          <p:nvPr/>
        </p:nvSpPr>
        <p:spPr>
          <a:xfrm>
            <a:off x="1226128" y="3197090"/>
            <a:ext cx="419482" cy="185978"/>
          </a:xfrm>
          <a:prstGeom prst="rect">
            <a:avLst/>
          </a:prstGeom>
          <a:solidFill>
            <a:srgbClr val="4C3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2919FFC-D626-4E18-AB45-8078BE80CF14}"/>
              </a:ext>
            </a:extLst>
          </p:cNvPr>
          <p:cNvSpPr/>
          <p:nvPr/>
        </p:nvSpPr>
        <p:spPr>
          <a:xfrm>
            <a:off x="7145918" y="3155272"/>
            <a:ext cx="419482" cy="185978"/>
          </a:xfrm>
          <a:prstGeom prst="rect">
            <a:avLst/>
          </a:prstGeom>
          <a:solidFill>
            <a:srgbClr val="4C3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PDG</a:t>
            </a:r>
          </a:p>
        </p:txBody>
      </p:sp>
      <p:pic>
        <p:nvPicPr>
          <p:cNvPr id="3072" name="Picture 3071">
            <a:extLst>
              <a:ext uri="{FF2B5EF4-FFF2-40B4-BE49-F238E27FC236}">
                <a16:creationId xmlns:a16="http://schemas.microsoft.com/office/drawing/2014/main" id="{6FDDC694-8F8E-4B92-9643-3C405A8AEF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72049" y="3609488"/>
            <a:ext cx="890174" cy="581737"/>
          </a:xfrm>
          <a:prstGeom prst="rect">
            <a:avLst/>
          </a:prstGeom>
        </p:spPr>
      </p:pic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B215F29A-C9FB-4917-A43E-E0D600FDD529}"/>
              </a:ext>
            </a:extLst>
          </p:cNvPr>
          <p:cNvSpPr txBox="1">
            <a:spLocks/>
          </p:cNvSpPr>
          <p:nvPr/>
        </p:nvSpPr>
        <p:spPr>
          <a:xfrm>
            <a:off x="1079918" y="5208568"/>
            <a:ext cx="7127855" cy="1089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model 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inconsistent information</a:t>
            </a:r>
            <a:r>
              <a:rPr lang="en-US" dirty="0"/>
              <a:t>,</a:t>
            </a:r>
            <a:br>
              <a:rPr lang="en-US" sz="2300" dirty="0"/>
            </a:br>
            <a:r>
              <a:rPr lang="en-US" sz="2300" dirty="0"/>
              <a:t>and can measure the degree of inconsistency.</a:t>
            </a:r>
            <a:endParaRPr lang="en-US" dirty="0"/>
          </a:p>
        </p:txBody>
      </p:sp>
      <p:cxnSp>
        <p:nvCxnSpPr>
          <p:cNvPr id="3088" name="Straight Connector 3087">
            <a:extLst>
              <a:ext uri="{FF2B5EF4-FFF2-40B4-BE49-F238E27FC236}">
                <a16:creationId xmlns:a16="http://schemas.microsoft.com/office/drawing/2014/main" id="{A5D4A8A9-94A1-44CB-A889-1070A42125F7}"/>
              </a:ext>
            </a:extLst>
          </p:cNvPr>
          <p:cNvCxnSpPr>
            <a:cxnSpLocks/>
          </p:cNvCxnSpPr>
          <p:nvPr/>
        </p:nvCxnSpPr>
        <p:spPr>
          <a:xfrm>
            <a:off x="4099001" y="3174928"/>
            <a:ext cx="0" cy="13260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74CBD75E-70B6-462A-AB5F-FB9308421162}"/>
              </a:ext>
            </a:extLst>
          </p:cNvPr>
          <p:cNvSpPr txBox="1"/>
          <p:nvPr/>
        </p:nvSpPr>
        <p:spPr>
          <a:xfrm>
            <a:off x="4054906" y="2125150"/>
            <a:ext cx="39537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weighted by confidence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487DA-CCC9-4D5A-8FDA-B5EC6428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50425-FF15-4809-B051-6F0DDC60174A}" type="slidenum">
              <a:rPr lang="en-US" smtClean="0"/>
              <a:t>6</a:t>
            </a:fld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FA87B6A-134D-2334-25D8-3483D0E4888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0043" y="2447973"/>
            <a:ext cx="361607" cy="224371"/>
          </a:xfrm>
          <a:prstGeom prst="rect">
            <a:avLst/>
          </a:prstGeom>
          <a:effectLst>
            <a:glow rad="38100">
              <a:schemeClr val="bg2">
                <a:alpha val="73000"/>
              </a:schemeClr>
            </a:glo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366F8E-7667-E16C-E1DC-93112DD3D564}"/>
              </a:ext>
            </a:extLst>
          </p:cNvPr>
          <p:cNvSpPr txBox="1"/>
          <p:nvPr/>
        </p:nvSpPr>
        <p:spPr>
          <a:xfrm>
            <a:off x="4059498" y="2125097"/>
            <a:ext cx="39537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</a:rPr>
              <a:t>weighted by confidence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A4C6B6-3CA4-D091-4C84-2CF4A8CE5E0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87303" y="2447971"/>
            <a:ext cx="361609" cy="224371"/>
          </a:xfrm>
          <a:prstGeom prst="rect">
            <a:avLst/>
          </a:prstGeom>
        </p:spPr>
      </p:pic>
      <p:grpSp>
        <p:nvGrpSpPr>
          <p:cNvPr id="9232" name="Group 9231">
            <a:extLst>
              <a:ext uri="{FF2B5EF4-FFF2-40B4-BE49-F238E27FC236}">
                <a16:creationId xmlns:a16="http://schemas.microsoft.com/office/drawing/2014/main" id="{957C2854-99E8-7461-228F-8989327616A2}"/>
              </a:ext>
            </a:extLst>
          </p:cNvPr>
          <p:cNvGrpSpPr/>
          <p:nvPr/>
        </p:nvGrpSpPr>
        <p:grpSpPr>
          <a:xfrm>
            <a:off x="4294739" y="2023188"/>
            <a:ext cx="2430016" cy="755274"/>
            <a:chOff x="7394811" y="1961858"/>
            <a:chExt cx="2430016" cy="75527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0DF68E7-3FF4-6235-9AEE-0953ED355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94811" y="1961858"/>
              <a:ext cx="2430016" cy="755274"/>
            </a:xfrm>
            <a:prstGeom prst="rect">
              <a:avLst/>
            </a:prstGeom>
          </p:spPr>
        </p:pic>
        <p:pic>
          <p:nvPicPr>
            <p:cNvPr id="9226" name="Picture 9225">
              <a:extLst>
                <a:ext uri="{FF2B5EF4-FFF2-40B4-BE49-F238E27FC236}">
                  <a16:creationId xmlns:a16="http://schemas.microsoft.com/office/drawing/2014/main" id="{F88EE4F3-0D1C-14C4-59A7-CE7609EA7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7150"/>
            <a:stretch/>
          </p:blipFill>
          <p:spPr>
            <a:xfrm>
              <a:off x="8366534" y="2213804"/>
              <a:ext cx="65073" cy="112533"/>
            </a:xfrm>
            <a:prstGeom prst="rect">
              <a:avLst/>
            </a:prstGeom>
          </p:spPr>
        </p:pic>
      </p:grpSp>
      <p:sp>
        <p:nvSpPr>
          <p:cNvPr id="9230" name="TextBox 9229">
            <a:extLst>
              <a:ext uri="{FF2B5EF4-FFF2-40B4-BE49-F238E27FC236}">
                <a16:creationId xmlns:a16="http://schemas.microsoft.com/office/drawing/2014/main" id="{D3744DD6-FE66-BDA3-74B2-07A69BD31661}"/>
              </a:ext>
            </a:extLst>
          </p:cNvPr>
          <p:cNvSpPr txBox="1"/>
          <p:nvPr/>
        </p:nvSpPr>
        <p:spPr>
          <a:xfrm>
            <a:off x="7213791" y="3043615"/>
            <a:ext cx="2931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β = 0   “no confidence”</a:t>
            </a:r>
          </a:p>
          <a:p>
            <a:r>
              <a:rPr lang="en-US" dirty="0"/>
              <a:t>β = ∞   “absolute confidence”</a:t>
            </a:r>
          </a:p>
          <a:p>
            <a:r>
              <a:rPr lang="el-GR" dirty="0"/>
              <a:t>β</a:t>
            </a:r>
            <a:r>
              <a:rPr lang="en-US" dirty="0"/>
              <a:t> = 1    default</a:t>
            </a:r>
          </a:p>
        </p:txBody>
      </p:sp>
    </p:spTree>
    <p:extLst>
      <p:ext uri="{BB962C8B-B14F-4D97-AF65-F5344CB8AC3E}">
        <p14:creationId xmlns:p14="http://schemas.microsoft.com/office/powerpoint/2010/main" val="260833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4" dur="25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6" dur="25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48" dur="25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50" dur="25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59259E-6 L 0.25 -2.59259E-6 " pathEditMode="relative" rAng="0" ptsTypes="AA">
                                      <p:cBhvr>
                                        <p:cTn id="54" dur="2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0.25 1.85185E-6 " pathEditMode="relative" rAng="0" ptsTypes="AA">
                                      <p:cBhvr>
                                        <p:cTn id="5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85185E-6 L 0.25 1.85185E-6 " pathEditMode="relative" rAng="0" ptsTypes="AA">
                                      <p:cBhvr>
                                        <p:cTn id="6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9" grpId="0" animBg="1"/>
      <p:bldP spid="59" grpId="1" animBg="1"/>
      <p:bldP spid="61" grpId="0" animBg="1"/>
      <p:bldP spid="61" grpId="1" animBg="1"/>
      <p:bldP spid="90" grpId="0"/>
      <p:bldP spid="119" grpId="0"/>
      <p:bldP spid="119" grpId="1"/>
      <p:bldP spid="32" grpId="0"/>
      <p:bldP spid="92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F4DC22-AC26-4B00-8C77-66279BD02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850"/>
          <a:stretch/>
        </p:blipFill>
        <p:spPr>
          <a:xfrm>
            <a:off x="4828091" y="1466573"/>
            <a:ext cx="2535817" cy="35435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1EE71B-E527-4420-B88A-475B0544D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89"/>
          <a:stretch/>
        </p:blipFill>
        <p:spPr>
          <a:xfrm>
            <a:off x="444472" y="1571485"/>
            <a:ext cx="3767686" cy="3543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C56F03-3AD2-494D-BF4D-AA6EA63C50AA}"/>
              </a:ext>
            </a:extLst>
          </p:cNvPr>
          <p:cNvSpPr txBox="1"/>
          <p:nvPr/>
        </p:nvSpPr>
        <p:spPr>
          <a:xfrm>
            <a:off x="4212158" y="2776704"/>
            <a:ext cx="66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+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A0CD71-BB18-43D2-8A49-6F0AD1DC2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60" y="2000119"/>
            <a:ext cx="4762546" cy="3200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8A7933-7784-C083-F5E1-19B2C9B6B4C6}"/>
              </a:ext>
            </a:extLst>
          </p:cNvPr>
          <p:cNvSpPr txBox="1"/>
          <p:nvPr/>
        </p:nvSpPr>
        <p:spPr>
          <a:xfrm>
            <a:off x="5588000" y="5115078"/>
            <a:ext cx="567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Combine independent PDGs </a:t>
            </a:r>
            <a:br>
              <a:rPr lang="en-US" dirty="0"/>
            </a:br>
            <a:r>
              <a:rPr lang="en-US" dirty="0"/>
              <a:t>by taking disjoint union of arcs, union of variables</a:t>
            </a:r>
          </a:p>
        </p:txBody>
      </p:sp>
    </p:spTree>
    <p:extLst>
      <p:ext uri="{BB962C8B-B14F-4D97-AF65-F5344CB8AC3E}">
        <p14:creationId xmlns:p14="http://schemas.microsoft.com/office/powerpoint/2010/main" val="72966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77A09-D1AB-C70D-67D3-B9FB2284B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03882"/>
            <a:ext cx="10515600" cy="1325563"/>
          </a:xfrm>
        </p:spPr>
        <p:txBody>
          <a:bodyPr/>
          <a:lstStyle/>
          <a:p>
            <a:r>
              <a:rPr lang="en-US" dirty="0"/>
              <a:t>PDG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B3415-2430-56FF-0158-7F3B4F91EEC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86677" y="1706288"/>
            <a:ext cx="2549012" cy="839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BE7B0-213D-5AAB-D3B2-CB5D091CC72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36049" y="1712468"/>
            <a:ext cx="2251217" cy="8393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282428-9D83-9F91-99EB-B428E1B745F6}"/>
              </a:ext>
            </a:extLst>
          </p:cNvPr>
          <p:cNvSpPr txBox="1"/>
          <p:nvPr/>
        </p:nvSpPr>
        <p:spPr>
          <a:xfrm>
            <a:off x="5377932" y="2777874"/>
            <a:ext cx="3307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set of values for each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C335C6-1657-8CFE-313B-E7B185B41A00}"/>
                  </a:ext>
                </a:extLst>
              </p:cNvPr>
              <p:cNvSpPr txBox="1"/>
              <p:nvPr/>
            </p:nvSpPr>
            <p:spPr>
              <a:xfrm>
                <a:off x="6663169" y="3174900"/>
                <a:ext cx="26107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err="1"/>
                  <a:t>cpd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/>
                  <a:t> for each arc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C335C6-1657-8CFE-313B-E7B185B41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169" y="3174900"/>
                <a:ext cx="2610779" cy="400110"/>
              </a:xfrm>
              <a:prstGeom prst="rect">
                <a:avLst/>
              </a:prstGeom>
              <a:blipFill>
                <a:blip r:embed="rId4"/>
                <a:stretch>
                  <a:fillRect l="-2103" t="-9231" r="-1636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9B2355-7C97-5E6E-16C1-4915D7C62DCE}"/>
                  </a:ext>
                </a:extLst>
              </p:cNvPr>
              <p:cNvSpPr txBox="1"/>
              <p:nvPr/>
            </p:nvSpPr>
            <p:spPr>
              <a:xfrm>
                <a:off x="7679214" y="3636964"/>
                <a:ext cx="439607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confidence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 in the reliability </a:t>
                </a:r>
                <a:br>
                  <a:rPr lang="en-US" sz="2000" dirty="0"/>
                </a:br>
                <a:r>
                  <a:rPr lang="en-US" sz="2000" dirty="0"/>
                  <a:t>	of each </a:t>
                </a:r>
                <a:r>
                  <a:rPr lang="en-US" sz="2000" dirty="0" err="1"/>
                  <a:t>cpd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9B2355-7C97-5E6E-16C1-4915D7C62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214" y="3636964"/>
                <a:ext cx="4396075" cy="707886"/>
              </a:xfrm>
              <a:prstGeom prst="rect">
                <a:avLst/>
              </a:prstGeom>
              <a:blipFill>
                <a:blip r:embed="rId5"/>
                <a:stretch>
                  <a:fillRect l="-1248" t="-5172" r="-416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01B15B-9B5D-D235-55C5-E3191B4E46FD}"/>
                  </a:ext>
                </a:extLst>
              </p:cNvPr>
              <p:cNvSpPr txBox="1"/>
              <p:nvPr/>
            </p:nvSpPr>
            <p:spPr>
              <a:xfrm>
                <a:off x="1346878" y="3687544"/>
                <a:ext cx="528138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confidence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/>
                  <a:t>  in the functional dependence</a:t>
                </a:r>
                <a:br>
                  <a:rPr lang="en-US" sz="2000" dirty="0"/>
                </a:br>
                <a:r>
                  <a:rPr lang="en-US" sz="2000" dirty="0"/>
                  <a:t>	along each arc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01B15B-9B5D-D235-55C5-E3191B4E4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78" y="3687544"/>
                <a:ext cx="5281382" cy="707886"/>
              </a:xfrm>
              <a:prstGeom prst="rect">
                <a:avLst/>
              </a:prstGeom>
              <a:blipFill>
                <a:blip r:embed="rId6"/>
                <a:stretch>
                  <a:fillRect l="-1039" t="-5172" r="-46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67AB522-F62F-4808-6B88-D6CB26969CF3}"/>
              </a:ext>
            </a:extLst>
          </p:cNvPr>
          <p:cNvSpPr txBox="1"/>
          <p:nvPr/>
        </p:nvSpPr>
        <p:spPr>
          <a:xfrm>
            <a:off x="452964" y="2777874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set of nodes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933DA-7E43-3C22-C659-49262EC41480}"/>
              </a:ext>
            </a:extLst>
          </p:cNvPr>
          <p:cNvSpPr txBox="1"/>
          <p:nvPr/>
        </p:nvSpPr>
        <p:spPr>
          <a:xfrm>
            <a:off x="838146" y="3223120"/>
            <a:ext cx="3297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set of directed (hyper)arcs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0CF53D-BB21-AED6-B674-CDBB4A00EC91}"/>
              </a:ext>
            </a:extLst>
          </p:cNvPr>
          <p:cNvCxnSpPr>
            <a:cxnSpLocks/>
          </p:cNvCxnSpPr>
          <p:nvPr/>
        </p:nvCxnSpPr>
        <p:spPr>
          <a:xfrm flipV="1">
            <a:off x="2331759" y="2494358"/>
            <a:ext cx="305298" cy="213524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B6A2E7-0256-8019-346D-573596B8FDDB}"/>
              </a:ext>
            </a:extLst>
          </p:cNvPr>
          <p:cNvCxnSpPr>
            <a:cxnSpLocks/>
          </p:cNvCxnSpPr>
          <p:nvPr/>
        </p:nvCxnSpPr>
        <p:spPr>
          <a:xfrm flipV="1">
            <a:off x="3012163" y="2469583"/>
            <a:ext cx="481187" cy="622552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8AA4F0-4D8B-60FA-DE8E-CAF910DA9282}"/>
              </a:ext>
            </a:extLst>
          </p:cNvPr>
          <p:cNvCxnSpPr>
            <a:cxnSpLocks/>
          </p:cNvCxnSpPr>
          <p:nvPr/>
        </p:nvCxnSpPr>
        <p:spPr>
          <a:xfrm flipH="1" flipV="1">
            <a:off x="4087138" y="2626116"/>
            <a:ext cx="426731" cy="1061428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2B445E-DD27-DF63-A1D6-D258DFEC11EF}"/>
              </a:ext>
            </a:extLst>
          </p:cNvPr>
          <p:cNvCxnSpPr>
            <a:cxnSpLocks/>
          </p:cNvCxnSpPr>
          <p:nvPr/>
        </p:nvCxnSpPr>
        <p:spPr>
          <a:xfrm flipH="1" flipV="1">
            <a:off x="9273948" y="2478250"/>
            <a:ext cx="467864" cy="1055663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5CE72BB-93F4-8BC1-896E-133CE4E14F88}"/>
              </a:ext>
            </a:extLst>
          </p:cNvPr>
          <p:cNvCxnSpPr>
            <a:cxnSpLocks/>
          </p:cNvCxnSpPr>
          <p:nvPr/>
        </p:nvCxnSpPr>
        <p:spPr>
          <a:xfrm flipV="1">
            <a:off x="7333958" y="2523405"/>
            <a:ext cx="580653" cy="280405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7056784-4334-09A8-FC92-C61C450251CE}"/>
              </a:ext>
            </a:extLst>
          </p:cNvPr>
          <p:cNvCxnSpPr>
            <a:cxnSpLocks/>
          </p:cNvCxnSpPr>
          <p:nvPr/>
        </p:nvCxnSpPr>
        <p:spPr>
          <a:xfrm flipH="1" flipV="1">
            <a:off x="8685248" y="2545651"/>
            <a:ext cx="83958" cy="601867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C80D739-0C6D-6773-0713-A3D204B5CE75}"/>
              </a:ext>
            </a:extLst>
          </p:cNvPr>
          <p:cNvSpPr txBox="1"/>
          <p:nvPr/>
        </p:nvSpPr>
        <p:spPr>
          <a:xfrm>
            <a:off x="2590440" y="1417631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Qualitative Info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213D77-C2BD-1EF7-E1F9-AEC90117C50E}"/>
              </a:ext>
            </a:extLst>
          </p:cNvPr>
          <p:cNvSpPr txBox="1"/>
          <p:nvPr/>
        </p:nvSpPr>
        <p:spPr>
          <a:xfrm>
            <a:off x="7606908" y="1415319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Quantitative Info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D96A26-769B-9839-8A22-25A8C5791E2B}"/>
              </a:ext>
            </a:extLst>
          </p:cNvPr>
          <p:cNvSpPr txBox="1"/>
          <p:nvPr/>
        </p:nvSpPr>
        <p:spPr>
          <a:xfrm>
            <a:off x="1299222" y="5167991"/>
            <a:ext cx="3260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Weighted Directed Hypergraph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32A6E9-3443-39FD-99E0-9BF7905CD917}"/>
              </a:ext>
            </a:extLst>
          </p:cNvPr>
          <p:cNvSpPr txBox="1"/>
          <p:nvPr/>
        </p:nvSpPr>
        <p:spPr>
          <a:xfrm>
            <a:off x="6659718" y="5100837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Functor 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1389FAE-2450-CE53-DBB5-5DC1D3F75411}"/>
              </a:ext>
            </a:extLst>
          </p:cNvPr>
          <p:cNvCxnSpPr>
            <a:cxnSpLocks/>
          </p:cNvCxnSpPr>
          <p:nvPr/>
        </p:nvCxnSpPr>
        <p:spPr>
          <a:xfrm>
            <a:off x="838146" y="4397462"/>
            <a:ext cx="4442343" cy="492803"/>
          </a:xfrm>
          <a:prstGeom prst="line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C1EAAB3-4EA8-B526-88BC-E729905CAD5F}"/>
              </a:ext>
            </a:extLst>
          </p:cNvPr>
          <p:cNvCxnSpPr>
            <a:cxnSpLocks/>
          </p:cNvCxnSpPr>
          <p:nvPr/>
        </p:nvCxnSpPr>
        <p:spPr>
          <a:xfrm>
            <a:off x="6779500" y="4417629"/>
            <a:ext cx="4065622" cy="49370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4" name="Picture 53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269ABDC3-BCA8-7158-A5D5-DAFE92678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11" y="1684620"/>
            <a:ext cx="924054" cy="809738"/>
          </a:xfrm>
          <a:prstGeom prst="rect">
            <a:avLst/>
          </a:prstGeom>
        </p:spPr>
      </p:pic>
      <p:pic>
        <p:nvPicPr>
          <p:cNvPr id="67" name="Picture 6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89C6A0F-364D-9969-9084-36A42DD5DF4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" r="80334"/>
          <a:stretch>
            <a:fillRect/>
          </a:stretch>
        </p:blipFill>
        <p:spPr>
          <a:xfrm>
            <a:off x="7085861" y="5439630"/>
            <a:ext cx="633786" cy="595423"/>
          </a:xfrm>
          <a:custGeom>
            <a:avLst/>
            <a:gdLst>
              <a:gd name="connsiteX0" fmla="*/ 0 w 633786"/>
              <a:gd name="connsiteY0" fmla="*/ 0 h 595423"/>
              <a:gd name="connsiteX1" fmla="*/ 633786 w 633786"/>
              <a:gd name="connsiteY1" fmla="*/ 0 h 595423"/>
              <a:gd name="connsiteX2" fmla="*/ 633786 w 633786"/>
              <a:gd name="connsiteY2" fmla="*/ 595423 h 595423"/>
              <a:gd name="connsiteX3" fmla="*/ 0 w 633786"/>
              <a:gd name="connsiteY3" fmla="*/ 595423 h 595423"/>
              <a:gd name="connsiteX4" fmla="*/ 0 w 633786"/>
              <a:gd name="connsiteY4" fmla="*/ 0 h 59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786" h="595423">
                <a:moveTo>
                  <a:pt x="0" y="0"/>
                </a:moveTo>
                <a:lnTo>
                  <a:pt x="633786" y="0"/>
                </a:lnTo>
                <a:lnTo>
                  <a:pt x="633786" y="595423"/>
                </a:lnTo>
                <a:lnTo>
                  <a:pt x="0" y="59542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6" name="Picture 6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C8FA980-9798-906C-92C2-93A1C01EA13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4" r="35284"/>
          <a:stretch>
            <a:fillRect/>
          </a:stretch>
        </p:blipFill>
        <p:spPr>
          <a:xfrm>
            <a:off x="9059162" y="5439630"/>
            <a:ext cx="715995" cy="595423"/>
          </a:xfrm>
          <a:custGeom>
            <a:avLst/>
            <a:gdLst>
              <a:gd name="connsiteX0" fmla="*/ 0 w 715995"/>
              <a:gd name="connsiteY0" fmla="*/ 0 h 595423"/>
              <a:gd name="connsiteX1" fmla="*/ 715995 w 715995"/>
              <a:gd name="connsiteY1" fmla="*/ 0 h 595423"/>
              <a:gd name="connsiteX2" fmla="*/ 715995 w 715995"/>
              <a:gd name="connsiteY2" fmla="*/ 595423 h 595423"/>
              <a:gd name="connsiteX3" fmla="*/ 0 w 715995"/>
              <a:gd name="connsiteY3" fmla="*/ 595423 h 595423"/>
              <a:gd name="connsiteX4" fmla="*/ 0 w 715995"/>
              <a:gd name="connsiteY4" fmla="*/ 0 h 59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995" h="595423">
                <a:moveTo>
                  <a:pt x="0" y="0"/>
                </a:moveTo>
                <a:lnTo>
                  <a:pt x="715995" y="0"/>
                </a:lnTo>
                <a:lnTo>
                  <a:pt x="715995" y="595423"/>
                </a:lnTo>
                <a:lnTo>
                  <a:pt x="0" y="59542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3" name="Picture 6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830D6F4-B9B3-52CB-E12F-F917B39CD4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224"/>
          <a:stretch>
            <a:fillRect/>
          </a:stretch>
        </p:blipFill>
        <p:spPr>
          <a:xfrm>
            <a:off x="6822323" y="5439630"/>
            <a:ext cx="263539" cy="595423"/>
          </a:xfrm>
          <a:custGeom>
            <a:avLst/>
            <a:gdLst>
              <a:gd name="connsiteX0" fmla="*/ 0 w 263539"/>
              <a:gd name="connsiteY0" fmla="*/ 0 h 595423"/>
              <a:gd name="connsiteX1" fmla="*/ 263539 w 263539"/>
              <a:gd name="connsiteY1" fmla="*/ 0 h 595423"/>
              <a:gd name="connsiteX2" fmla="*/ 263539 w 263539"/>
              <a:gd name="connsiteY2" fmla="*/ 595423 h 595423"/>
              <a:gd name="connsiteX3" fmla="*/ 0 w 263539"/>
              <a:gd name="connsiteY3" fmla="*/ 595423 h 595423"/>
              <a:gd name="connsiteX4" fmla="*/ 0 w 263539"/>
              <a:gd name="connsiteY4" fmla="*/ 0 h 59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539" h="595423">
                <a:moveTo>
                  <a:pt x="0" y="0"/>
                </a:moveTo>
                <a:lnTo>
                  <a:pt x="263539" y="0"/>
                </a:lnTo>
                <a:lnTo>
                  <a:pt x="263539" y="595423"/>
                </a:lnTo>
                <a:lnTo>
                  <a:pt x="0" y="59542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2" name="Picture 6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D866B3E-A3DB-F640-4C71-87B4D23246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6" r="50976"/>
          <a:stretch>
            <a:fillRect/>
          </a:stretch>
        </p:blipFill>
        <p:spPr>
          <a:xfrm>
            <a:off x="7719647" y="5439630"/>
            <a:ext cx="1339514" cy="595423"/>
          </a:xfrm>
          <a:custGeom>
            <a:avLst/>
            <a:gdLst>
              <a:gd name="connsiteX0" fmla="*/ 0 w 1339514"/>
              <a:gd name="connsiteY0" fmla="*/ 0 h 595423"/>
              <a:gd name="connsiteX1" fmla="*/ 1339514 w 1339514"/>
              <a:gd name="connsiteY1" fmla="*/ 0 h 595423"/>
              <a:gd name="connsiteX2" fmla="*/ 1339514 w 1339514"/>
              <a:gd name="connsiteY2" fmla="*/ 595423 h 595423"/>
              <a:gd name="connsiteX3" fmla="*/ 0 w 1339514"/>
              <a:gd name="connsiteY3" fmla="*/ 595423 h 595423"/>
              <a:gd name="connsiteX4" fmla="*/ 0 w 1339514"/>
              <a:gd name="connsiteY4" fmla="*/ 0 h 59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9514" h="595423">
                <a:moveTo>
                  <a:pt x="0" y="0"/>
                </a:moveTo>
                <a:lnTo>
                  <a:pt x="1339514" y="0"/>
                </a:lnTo>
                <a:lnTo>
                  <a:pt x="1339514" y="595423"/>
                </a:lnTo>
                <a:lnTo>
                  <a:pt x="0" y="595423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1" name="Picture 6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AF2D91E-5CA9-CE69-6F83-4A39A47343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16"/>
          <a:stretch>
            <a:fillRect/>
          </a:stretch>
        </p:blipFill>
        <p:spPr>
          <a:xfrm>
            <a:off x="9775156" y="5439630"/>
            <a:ext cx="1609918" cy="595423"/>
          </a:xfrm>
          <a:custGeom>
            <a:avLst/>
            <a:gdLst>
              <a:gd name="connsiteX0" fmla="*/ 0 w 1609918"/>
              <a:gd name="connsiteY0" fmla="*/ 0 h 595423"/>
              <a:gd name="connsiteX1" fmla="*/ 1609918 w 1609918"/>
              <a:gd name="connsiteY1" fmla="*/ 0 h 595423"/>
              <a:gd name="connsiteX2" fmla="*/ 1609918 w 1609918"/>
              <a:gd name="connsiteY2" fmla="*/ 595423 h 595423"/>
              <a:gd name="connsiteX3" fmla="*/ 0 w 1609918"/>
              <a:gd name="connsiteY3" fmla="*/ 595423 h 595423"/>
              <a:gd name="connsiteX4" fmla="*/ 0 w 1609918"/>
              <a:gd name="connsiteY4" fmla="*/ 0 h 595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9918" h="595423">
                <a:moveTo>
                  <a:pt x="0" y="0"/>
                </a:moveTo>
                <a:lnTo>
                  <a:pt x="1609918" y="0"/>
                </a:lnTo>
                <a:lnTo>
                  <a:pt x="1609918" y="595423"/>
                </a:lnTo>
                <a:lnTo>
                  <a:pt x="0" y="595423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220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40" grpId="0"/>
      <p:bldP spid="42" grpId="0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4F3F5A-F07C-640B-3E84-C6F16B29D13B}"/>
              </a:ext>
            </a:extLst>
          </p:cNvPr>
          <p:cNvSpPr/>
          <p:nvPr/>
        </p:nvSpPr>
        <p:spPr>
          <a:xfrm>
            <a:off x="8096250" y="1858977"/>
            <a:ext cx="3257550" cy="39338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992A0D-4463-6A4D-35E7-F70B75F30967}"/>
              </a:ext>
            </a:extLst>
          </p:cNvPr>
          <p:cNvSpPr/>
          <p:nvPr/>
        </p:nvSpPr>
        <p:spPr>
          <a:xfrm>
            <a:off x="8096250" y="1879819"/>
            <a:ext cx="3257550" cy="3933825"/>
          </a:xfrm>
          <a:prstGeom prst="rect">
            <a:avLst/>
          </a:prstGeom>
          <a:gradFill flip="none" rotWithShape="1">
            <a:gsLst>
              <a:gs pos="41500">
                <a:srgbClr val="273464"/>
              </a:gs>
              <a:gs pos="57000">
                <a:schemeClr val="tx1"/>
              </a:gs>
              <a:gs pos="0">
                <a:schemeClr val="accent1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B26E6F-9019-25BC-1F1E-FB72F1F0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33950" cy="1325563"/>
          </a:xfrm>
        </p:spPr>
        <p:txBody>
          <a:bodyPr/>
          <a:lstStyle/>
          <a:p>
            <a:r>
              <a:rPr lang="en-US" b="1" dirty="0"/>
              <a:t>PDG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3CA76-A5F0-A42F-827D-8496BE7CA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019801" cy="4557713"/>
          </a:xfrm>
        </p:spPr>
        <p:txBody>
          <a:bodyPr/>
          <a:lstStyle/>
          <a:p>
            <a:r>
              <a:rPr lang="en-US" dirty="0"/>
              <a:t>Set of probability distributions that have all conditional probabilities</a:t>
            </a:r>
          </a:p>
          <a:p>
            <a:endParaRPr lang="en-US" dirty="0"/>
          </a:p>
          <a:p>
            <a:r>
              <a:rPr lang="en-US" dirty="0"/>
              <a:t>A function that scores probability distributions by compatibility</a:t>
            </a:r>
          </a:p>
          <a:p>
            <a:endParaRPr lang="en-US" dirty="0"/>
          </a:p>
          <a:p>
            <a:r>
              <a:rPr lang="en-US" dirty="0"/>
              <a:t>The (often unique) distribution(s) that have the best score.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BA1C552-B25B-8068-99DA-57FFAAFAF9B9}"/>
                  </a:ext>
                </a:extLst>
              </p:cNvPr>
              <p:cNvSpPr/>
              <p:nvPr/>
            </p:nvSpPr>
            <p:spPr>
              <a:xfrm>
                <a:off x="8461246" y="3054321"/>
                <a:ext cx="1724025" cy="141931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2">
                        <a:lumMod val="50000"/>
                      </a:schemeClr>
                    </a:solidFill>
                  </a:rPr>
                  <a:t>Matches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ℙ</m:t>
                    </m:r>
                  </m:oMath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BA1C552-B25B-8068-99DA-57FFAAFAF9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246" y="3054321"/>
                <a:ext cx="1724025" cy="14193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black triangle and arrow&#10;&#10;Description automatically generated">
            <a:extLst>
              <a:ext uri="{FF2B5EF4-FFF2-40B4-BE49-F238E27FC236}">
                <a16:creationId xmlns:a16="http://schemas.microsoft.com/office/drawing/2014/main" id="{022DEF11-9177-6BDB-8E79-796E62A04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094" y="2574396"/>
            <a:ext cx="1304125" cy="395345"/>
          </a:xfrm>
          <a:prstGeom prst="rect">
            <a:avLst/>
          </a:prstGeom>
        </p:spPr>
      </p:pic>
      <p:pic>
        <p:nvPicPr>
          <p:cNvPr id="12" name="Picture 11" descr="A triangle and a ruler&#10;&#10;Description automatically generated with medium confidence">
            <a:extLst>
              <a:ext uri="{FF2B5EF4-FFF2-40B4-BE49-F238E27FC236}">
                <a16:creationId xmlns:a16="http://schemas.microsoft.com/office/drawing/2014/main" id="{E01CB90D-8DCB-EB1A-567E-C45F998CF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233" y="780924"/>
            <a:ext cx="1631478" cy="4622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5DC9E4-0451-5B8D-BD2C-9C2492E80F0D}"/>
              </a:ext>
            </a:extLst>
          </p:cNvPr>
          <p:cNvSpPr txBox="1"/>
          <p:nvPr/>
        </p:nvSpPr>
        <p:spPr>
          <a:xfrm>
            <a:off x="5629274" y="479259"/>
            <a:ext cx="4514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Joint probability distribution over all variables</a:t>
            </a:r>
          </a:p>
        </p:txBody>
      </p:sp>
      <p:pic>
        <p:nvPicPr>
          <p:cNvPr id="17" name="Picture 16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3731C89E-B7BE-D17A-C713-7BBEB32E4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094" y="4013670"/>
            <a:ext cx="1637302" cy="351219"/>
          </a:xfrm>
          <a:prstGeom prst="rect">
            <a:avLst/>
          </a:prstGeom>
        </p:spPr>
      </p:pic>
      <p:pic>
        <p:nvPicPr>
          <p:cNvPr id="18" name="Picture 17" descr="A triangle and a ruler&#10;&#10;Description automatically generated with medium confidence">
            <a:extLst>
              <a:ext uri="{FF2B5EF4-FFF2-40B4-BE49-F238E27FC236}">
                <a16:creationId xmlns:a16="http://schemas.microsoft.com/office/drawing/2014/main" id="{4EAF0B26-8951-607A-40DC-38E5060C2B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252525"/>
              </a:clrFrom>
              <a:clrTo>
                <a:srgbClr val="25252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906"/>
          <a:stretch/>
        </p:blipFill>
        <p:spPr>
          <a:xfrm>
            <a:off x="10416572" y="1967912"/>
            <a:ext cx="931479" cy="4622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3B79C71-748E-6340-A705-B646C44BD3E1}"/>
                  </a:ext>
                </a:extLst>
              </p:cNvPr>
              <p:cNvSpPr/>
              <p:nvPr/>
            </p:nvSpPr>
            <p:spPr>
              <a:xfrm>
                <a:off x="9404673" y="4024962"/>
                <a:ext cx="1724025" cy="1419314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2">
                        <a:lumMod val="50000"/>
                      </a:schemeClr>
                    </a:solidFill>
                  </a:rPr>
                  <a:t>Matches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3B79C71-748E-6340-A705-B646C44BD3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673" y="4024962"/>
                <a:ext cx="1724025" cy="14193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05C51DB3-BE51-B1C7-596B-8139728B1F05}"/>
              </a:ext>
            </a:extLst>
          </p:cNvPr>
          <p:cNvSpPr/>
          <p:nvPr/>
        </p:nvSpPr>
        <p:spPr>
          <a:xfrm>
            <a:off x="9725025" y="3946267"/>
            <a:ext cx="165789" cy="15738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8D2F66C6-46A6-4136-03C0-11863A2CEF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2196" y="7859402"/>
            <a:ext cx="1637302" cy="351219"/>
          </a:xfrm>
          <a:prstGeom prst="rect">
            <a:avLst/>
          </a:prstGeom>
        </p:spPr>
      </p:pic>
      <p:pic>
        <p:nvPicPr>
          <p:cNvPr id="26" name="Picture 25" descr="A triangle and a ruler&#10;&#10;Description automatically generated with medium confidence">
            <a:extLst>
              <a:ext uri="{FF2B5EF4-FFF2-40B4-BE49-F238E27FC236}">
                <a16:creationId xmlns:a16="http://schemas.microsoft.com/office/drawing/2014/main" id="{0D2E028B-7AA2-A9E4-35AF-4AAAC5B7F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6"/>
          <a:stretch/>
        </p:blipFill>
        <p:spPr>
          <a:xfrm>
            <a:off x="3078094" y="5478666"/>
            <a:ext cx="931479" cy="46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6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uiExpand="1" build="p"/>
      <p:bldP spid="8" grpId="0" animBg="1"/>
      <p:bldP spid="8" grpId="1" animBg="1"/>
      <p:bldP spid="8" grpId="2" animBg="1"/>
      <p:bldP spid="19" grpId="0" animBg="1"/>
      <p:bldP spid="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ustom 3">
      <a:majorFont>
        <a:latin typeface="Sitka Display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3291</TotalTime>
  <Words>1644</Words>
  <Application>Microsoft Office PowerPoint</Application>
  <PresentationFormat>Widescreen</PresentationFormat>
  <Paragraphs>305</Paragraphs>
  <Slides>50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Gentium</vt:lpstr>
      <vt:lpstr>NimbusRomNo9L-Regu</vt:lpstr>
      <vt:lpstr>Arial</vt:lpstr>
      <vt:lpstr>Calibri</vt:lpstr>
      <vt:lpstr>Cambria Math</vt:lpstr>
      <vt:lpstr>Courier New</vt:lpstr>
      <vt:lpstr>Georgia Pro Light</vt:lpstr>
      <vt:lpstr>Sitka Display</vt:lpstr>
      <vt:lpstr>Times New Roman</vt:lpstr>
      <vt:lpstr>Wingdings</vt:lpstr>
      <vt:lpstr>Office Theme</vt:lpstr>
      <vt:lpstr>Probabilistic (In)consistency as a Basis for Learning and Inference:    Choose your Model,   not your Loss Function</vt:lpstr>
      <vt:lpstr>The usual picture of an agent</vt:lpstr>
      <vt:lpstr>How To Choose A Loss Function?</vt:lpstr>
      <vt:lpstr>Probabilistic Dependency  Graphs     (PDGs) </vt:lpstr>
      <vt:lpstr>Conditional Probability Distributions (CPDs) </vt:lpstr>
      <vt:lpstr>Probabilistic Dependency Graphs (PDGs)</vt:lpstr>
      <vt:lpstr>PowerPoint Presentation</vt:lpstr>
      <vt:lpstr>PDG Definition</vt:lpstr>
      <vt:lpstr>PDG Semantics</vt:lpstr>
      <vt:lpstr>Scoring Function Semantics</vt:lpstr>
      <vt:lpstr>Some Theorems</vt:lpstr>
      <vt:lpstr>Key Fact: Monotonicity of Inconsistency</vt:lpstr>
      <vt:lpstr>Minimizing (PDG) Inconsistency  is a  universal  objective.</vt:lpstr>
      <vt:lpstr>The important building blocks of ML systems  are conditional probabilities…</vt:lpstr>
      <vt:lpstr>How To Choose A Loss Function?</vt:lpstr>
      <vt:lpstr>INFORMATION-BASED LOSSES  as Inconsistencies</vt:lpstr>
      <vt:lpstr>Information Content  / Surprisal  / NLL  as Inconsistency</vt:lpstr>
      <vt:lpstr>Variants of Information Content  as Inconsistencies</vt:lpstr>
      <vt:lpstr>A Map</vt:lpstr>
      <vt:lpstr>OTHER STANDARD METRICS  as Inconsistencies</vt:lpstr>
      <vt:lpstr>(Log) Accuracy as Inconsistency</vt:lpstr>
      <vt:lpstr>Mean Square Error  as Inconsistency</vt:lpstr>
      <vt:lpstr>REGULARIZERS  as Inconsistencies  </vt:lpstr>
      <vt:lpstr>Regularizers  ↔  Priors</vt:lpstr>
      <vt:lpstr>Regularizers  ↔  Priors</vt:lpstr>
      <vt:lpstr>STATISTICAL  DIVERGENCES  as Inconsistencies</vt:lpstr>
      <vt:lpstr>Statistical Divergence  as Inconsistency</vt:lpstr>
      <vt:lpstr>Map of  as (r,s) vary</vt:lpstr>
      <vt:lpstr>By Monotonicity      … </vt:lpstr>
      <vt:lpstr>Visual Proof: Data-Processing Inequality</vt:lpstr>
      <vt:lpstr>Visual Proof: Data-Processing Inequality</vt:lpstr>
      <vt:lpstr>VARIATIONAL OBJECTIVES  as Inconsistencies</vt:lpstr>
      <vt:lpstr>Variational Auto Encoders (VAEs), Take 1.</vt:lpstr>
      <vt:lpstr>VAEs, Take 2</vt:lpstr>
      <vt:lpstr>Visual Proof: The ELBO</vt:lpstr>
      <vt:lpstr>Inference for PDGs (as probabilistic models)</vt:lpstr>
      <vt:lpstr>PowerPoint Presentation</vt:lpstr>
      <vt:lpstr>Empirical  Results</vt:lpstr>
      <vt:lpstr>The Local Inconsistency Resolution (LIR) Algorithm</vt:lpstr>
      <vt:lpstr>Learning</vt:lpstr>
      <vt:lpstr>PowerPoint Presentation</vt:lpstr>
      <vt:lpstr>PowerPoint Presentation</vt:lpstr>
      <vt:lpstr>PowerPoint Presentation</vt:lpstr>
      <vt:lpstr>To Summarize, PDGs…</vt:lpstr>
      <vt:lpstr>EXTRA</vt:lpstr>
      <vt:lpstr>A NON-STANDARD SETTING  “Do PDGs ever prescribe a loss that’s not what you’d first think of?”</vt:lpstr>
      <vt:lpstr>PowerPoint Presentation</vt:lpstr>
      <vt:lpstr>Hypergraphs  vs  Graphs</vt:lpstr>
      <vt:lpstr>PowerPoint Presentation</vt:lpstr>
      <vt:lpstr>From Factor Graphs to PDGs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Richardson</dc:creator>
  <cp:lastModifiedBy>Oliver Richardson</cp:lastModifiedBy>
  <cp:revision>10</cp:revision>
  <dcterms:created xsi:type="dcterms:W3CDTF">2023-11-24T22:17:38Z</dcterms:created>
  <dcterms:modified xsi:type="dcterms:W3CDTF">2023-12-02T07:13:12Z</dcterms:modified>
</cp:coreProperties>
</file>